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36" r:id="rId2"/>
    <p:sldId id="508" r:id="rId3"/>
    <p:sldId id="483" r:id="rId4"/>
    <p:sldId id="493" r:id="rId5"/>
    <p:sldId id="512" r:id="rId6"/>
    <p:sldId id="516" r:id="rId7"/>
    <p:sldId id="515" r:id="rId8"/>
    <p:sldId id="337" r:id="rId9"/>
    <p:sldId id="450" r:id="rId10"/>
    <p:sldId id="480" r:id="rId11"/>
    <p:sldId id="494" r:id="rId12"/>
    <p:sldId id="526" r:id="rId13"/>
    <p:sldId id="527" r:id="rId14"/>
    <p:sldId id="528" r:id="rId15"/>
    <p:sldId id="521" r:id="rId16"/>
    <p:sldId id="471" r:id="rId17"/>
    <p:sldId id="525" r:id="rId18"/>
    <p:sldId id="500" r:id="rId19"/>
    <p:sldId id="501" r:id="rId20"/>
    <p:sldId id="517" r:id="rId21"/>
    <p:sldId id="470" r:id="rId22"/>
    <p:sldId id="502" r:id="rId23"/>
    <p:sldId id="503" r:id="rId24"/>
    <p:sldId id="505" r:id="rId25"/>
    <p:sldId id="506" r:id="rId26"/>
    <p:sldId id="357" r:id="rId27"/>
  </p:sldIdLst>
  <p:sldSz cx="9144000" cy="6858000" type="screen4x3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57B5"/>
    <a:srgbClr val="88B7FC"/>
    <a:srgbClr val="7CC2FC"/>
    <a:srgbClr val="A000FF"/>
    <a:srgbClr val="FF9600"/>
    <a:srgbClr val="FF00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8E0F9C-021A-4384-87C6-19FC883B0A56}" v="13" dt="2022-10-07T19:26:04.0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Střední styl 4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72" autoAdjust="0"/>
    <p:restoredTop sz="94660"/>
  </p:normalViewPr>
  <p:slideViewPr>
    <p:cSldViewPr>
      <p:cViewPr varScale="1">
        <p:scale>
          <a:sx n="78" d="100"/>
          <a:sy n="78" d="100"/>
        </p:scale>
        <p:origin x="1646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2682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F0E5E9A-AA98-4FA6-B28C-E46B77692E9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9768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2387BCE-1E23-44E8-805E-BA86BCD1C9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9803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87208361-FB86-412E-9E92-CA9876FB5E68}" type="slidenum">
              <a:rPr lang="en-GB" sz="1200" smtClean="0"/>
              <a:pPr/>
              <a:t>1</a:t>
            </a:fld>
            <a:endParaRPr lang="en-GB" sz="1200" dirty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noFill/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06154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24583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>
                <a:solidFill>
                  <a:srgbClr val="000000"/>
                </a:solidFill>
              </a:rPr>
              <a:pPr/>
              <a:t>11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3418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>
                <a:solidFill>
                  <a:srgbClr val="000000"/>
                </a:solidFill>
              </a:rPr>
              <a:pPr/>
              <a:t>12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7468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>
                <a:solidFill>
                  <a:srgbClr val="000000"/>
                </a:solidFill>
              </a:rPr>
              <a:pPr/>
              <a:t>13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5091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>
                <a:solidFill>
                  <a:srgbClr val="000000"/>
                </a:solidFill>
              </a:rPr>
              <a:pPr/>
              <a:t>14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3185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4538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60BDDA-8E2B-4061-8BE0-CED46ED9403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848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60BDDA-8E2B-4061-8BE0-CED46ED9403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4672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>
                <a:solidFill>
                  <a:srgbClr val="000000"/>
                </a:solidFill>
              </a:rPr>
              <a:pPr/>
              <a:t>18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2009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>
                <a:solidFill>
                  <a:srgbClr val="000000"/>
                </a:solidFill>
              </a:rPr>
              <a:pPr/>
              <a:t>19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018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>
                <a:solidFill>
                  <a:srgbClr val="000000"/>
                </a:solidFill>
              </a:rPr>
              <a:pPr/>
              <a:t>2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5157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76584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16603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86703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58933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89150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34263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0179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/>
              <a:t>Evropa je jediným regionem, kde se očekává mírný pokles celkové spotřeby plynu</a:t>
            </a:r>
          </a:p>
          <a:p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>
                <a:solidFill>
                  <a:srgbClr val="000000"/>
                </a:solidFill>
              </a:rPr>
              <a:pPr/>
              <a:t>3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998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>
                <a:solidFill>
                  <a:srgbClr val="000000"/>
                </a:solidFill>
              </a:rPr>
              <a:pPr/>
              <a:t>4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489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>
                <a:solidFill>
                  <a:srgbClr val="000000"/>
                </a:solidFill>
              </a:rPr>
              <a:pPr/>
              <a:t>5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842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>
                <a:solidFill>
                  <a:srgbClr val="000000"/>
                </a:solidFill>
              </a:rPr>
              <a:pPr/>
              <a:t>6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0356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>
                <a:solidFill>
                  <a:srgbClr val="000000"/>
                </a:solidFill>
              </a:rPr>
              <a:pPr/>
              <a:t>7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253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60BDDA-8E2B-4061-8BE0-CED46ED9403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0179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60BDDA-8E2B-4061-8BE0-CED46ED9403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3616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/>
          <p:cNvPicPr>
            <a:picLocks noChangeAspect="1" noChangeArrowheads="1"/>
          </p:cNvPicPr>
          <p:nvPr userDrawn="1"/>
        </p:nvPicPr>
        <p:blipFill>
          <a:blip r:embed="rId2">
            <a:lum bright="6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97" r="20784"/>
          <a:stretch>
            <a:fillRect/>
          </a:stretch>
        </p:blipFill>
        <p:spPr bwMode="auto">
          <a:xfrm>
            <a:off x="0" y="0"/>
            <a:ext cx="91440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ine 22"/>
          <p:cNvSpPr>
            <a:spLocks noChangeShapeType="1"/>
          </p:cNvSpPr>
          <p:nvPr userDrawn="1"/>
        </p:nvSpPr>
        <p:spPr bwMode="auto">
          <a:xfrm>
            <a:off x="0" y="1412875"/>
            <a:ext cx="9144000" cy="0"/>
          </a:xfrm>
          <a:prstGeom prst="line">
            <a:avLst/>
          </a:prstGeom>
          <a:noFill/>
          <a:ln w="38100">
            <a:solidFill>
              <a:srgbClr val="2D57B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2514600"/>
            <a:ext cx="8077200" cy="1143000"/>
          </a:xfrm>
        </p:spPr>
        <p:txBody>
          <a:bodyPr anchor="t"/>
          <a:lstStyle>
            <a:lvl1pPr>
              <a:defRPr sz="3600"/>
            </a:lvl1pPr>
          </a:lstStyle>
          <a:p>
            <a:pPr lvl="0"/>
            <a:r>
              <a:rPr lang="en-GB" noProof="0"/>
              <a:t>Klepnutím lze upravit styl předlohy nadpisů.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711575"/>
            <a:ext cx="8077200" cy="914400"/>
          </a:xfrm>
        </p:spPr>
        <p:txBody>
          <a:bodyPr/>
          <a:lstStyle>
            <a:lvl1pPr marL="0" indent="0" algn="ctr">
              <a:lnSpc>
                <a:spcPts val="2600"/>
              </a:lnSpc>
              <a:spcBef>
                <a:spcPct val="0"/>
              </a:spcBef>
              <a:buFontTx/>
              <a:buNone/>
              <a:defRPr sz="3500"/>
            </a:lvl1pPr>
          </a:lstStyle>
          <a:p>
            <a:pPr lvl="0"/>
            <a:r>
              <a:rPr lang="en-GB" noProof="0"/>
              <a:t>Klepnutím lze upravit styl předlohy podnadpisů.</a:t>
            </a:r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533400" y="4508500"/>
            <a:ext cx="8077200" cy="11525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ts val="2300"/>
              </a:lnSpc>
              <a:spcBef>
                <a:spcPct val="20000"/>
              </a:spcBef>
              <a:defRPr sz="20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277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Současnost a budoucnost (?) fotovoltaiky v ČR</a:t>
            </a:r>
            <a:br>
              <a:rPr lang="cs-CZ"/>
            </a:br>
            <a:r>
              <a:rPr lang="cs-CZ"/>
              <a:t>Konference IIR Obnovitelné zdroje energie </a:t>
            </a:r>
            <a:r>
              <a:rPr lang="pl-PL"/>
              <a:t>- Praha, 20.9.2011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6491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96063" y="620713"/>
            <a:ext cx="2020887" cy="5551487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3400" y="620713"/>
            <a:ext cx="5910263" cy="5551487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Současnost a budoucnost (?) fotovoltaiky v ČR</a:t>
            </a:r>
            <a:br>
              <a:rPr lang="cs-CZ"/>
            </a:br>
            <a:r>
              <a:rPr lang="cs-CZ"/>
              <a:t>Konference IIR Obnovitelné zdroje energie </a:t>
            </a:r>
            <a:r>
              <a:rPr lang="pl-PL"/>
              <a:t>- Praha, 20.9.2011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225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4500" y="446088"/>
            <a:ext cx="8256587" cy="430887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0"/>
          </p:nvPr>
        </p:nvSpPr>
        <p:spPr>
          <a:xfrm>
            <a:off x="444500" y="876976"/>
            <a:ext cx="8256588" cy="47777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227740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699792" y="6309320"/>
            <a:ext cx="6054725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Současnost a budoucnost (?) fotovoltaiky v ČR</a:t>
            </a:r>
            <a:br>
              <a:rPr lang="cs-CZ"/>
            </a:br>
            <a:r>
              <a:rPr lang="cs-CZ"/>
              <a:t>Konference IIR Obnovitelné zdroje energie </a:t>
            </a:r>
            <a:r>
              <a:rPr lang="pl-PL"/>
              <a:t>- Praha, 20.9.2011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89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Současnost a budoucnost (?) fotovoltaiky v ČR</a:t>
            </a:r>
            <a:br>
              <a:rPr lang="cs-CZ"/>
            </a:br>
            <a:r>
              <a:rPr lang="cs-CZ"/>
              <a:t>Konference IIR Obnovitelné zdroje energie </a:t>
            </a:r>
            <a:r>
              <a:rPr lang="pl-PL"/>
              <a:t>- Praha, 20.9.2011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98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33400" y="1341438"/>
            <a:ext cx="3962400" cy="4830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3962400" cy="4830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Současnost a budoucnost (?) fotovoltaiky v ČR</a:t>
            </a:r>
            <a:br>
              <a:rPr lang="cs-CZ"/>
            </a:br>
            <a:r>
              <a:rPr lang="cs-CZ"/>
              <a:t>Konference IIR Obnovitelné zdroje energie </a:t>
            </a:r>
            <a:r>
              <a:rPr lang="pl-PL"/>
              <a:t>- Praha, 20.9.2011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543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Současnost a budoucnost (?) fotovoltaiky v ČR</a:t>
            </a:r>
            <a:br>
              <a:rPr lang="cs-CZ"/>
            </a:br>
            <a:r>
              <a:rPr lang="cs-CZ"/>
              <a:t>Konference IIR Obnovitelné zdroje energie </a:t>
            </a:r>
            <a:r>
              <a:rPr lang="pl-PL"/>
              <a:t>- Praha, 20.9.2011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210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Německo bez jaderných elektráren. A co Česko? - Praha, 31.5.2010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553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Současnost a budoucnost (?) fotovoltaiky v ČR</a:t>
            </a:r>
            <a:br>
              <a:rPr lang="cs-CZ"/>
            </a:br>
            <a:r>
              <a:rPr lang="cs-CZ"/>
              <a:t>Konference IIR Obnovitelné zdroje energie </a:t>
            </a:r>
            <a:r>
              <a:rPr lang="pl-PL"/>
              <a:t>- Praha, 20.9.2011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123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Současnost a budoucnost (?) fotovoltaiky v ČR</a:t>
            </a:r>
            <a:br>
              <a:rPr lang="cs-CZ"/>
            </a:br>
            <a:r>
              <a:rPr lang="cs-CZ"/>
              <a:t>Konference IIR Obnovitelné zdroje energie </a:t>
            </a:r>
            <a:r>
              <a:rPr lang="pl-PL"/>
              <a:t>- Praha, 20.9.2011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569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Současnost a budoucnost (?) fotovoltaiky v ČR</a:t>
            </a:r>
            <a:br>
              <a:rPr lang="cs-CZ"/>
            </a:br>
            <a:r>
              <a:rPr lang="cs-CZ"/>
              <a:t>Konference IIR Obnovitelné zdroje energie </a:t>
            </a:r>
            <a:r>
              <a:rPr lang="pl-PL"/>
              <a:t>- Praha, 20.9.2011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890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8B7FC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341438"/>
            <a:ext cx="8077200" cy="483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Klepnutím lze upravit styly předlohy textu.</a:t>
            </a:r>
          </a:p>
          <a:p>
            <a:pPr lvl="1"/>
            <a:r>
              <a:rPr lang="en-GB"/>
              <a:t>Druhá úroveň</a:t>
            </a:r>
          </a:p>
          <a:p>
            <a:pPr lvl="2"/>
            <a:r>
              <a:rPr lang="en-GB"/>
              <a:t>Třetí úroveň</a:t>
            </a:r>
          </a:p>
          <a:p>
            <a:pPr lvl="3"/>
            <a:r>
              <a:rPr lang="en-GB"/>
              <a:t>Čtvrtá úroveň</a:t>
            </a:r>
          </a:p>
          <a:p>
            <a:pPr lvl="4"/>
            <a:r>
              <a:rPr lang="en-GB"/>
              <a:t>Pátá úroveň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620713"/>
            <a:ext cx="807720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Klepnutím lze upravit styl předlohy nadpisů.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55875" y="6400800"/>
            <a:ext cx="6054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cs-CZ"/>
              <a:t>Současnost a budoucnost (?) fotovoltaiky v ČR</a:t>
            </a:r>
            <a:br>
              <a:rPr lang="cs-CZ"/>
            </a:br>
            <a:r>
              <a:rPr lang="cs-CZ"/>
              <a:t>Konference IIR Obnovitelné zdroje energie </a:t>
            </a:r>
            <a:r>
              <a:rPr lang="pl-PL"/>
              <a:t>- Praha, 20.9.2011</a:t>
            </a:r>
            <a:endParaRPr lang="en-GB"/>
          </a:p>
        </p:txBody>
      </p:sp>
      <p:pic>
        <p:nvPicPr>
          <p:cNvPr id="2" name="Picture 18"/>
          <p:cNvPicPr>
            <a:picLocks noChangeAspect="1" noChangeArrowheads="1"/>
          </p:cNvPicPr>
          <p:nvPr userDrawn="1"/>
        </p:nvPicPr>
        <p:blipFill>
          <a:blip r:embed="rId1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97" r="57861"/>
          <a:stretch>
            <a:fillRect/>
          </a:stretch>
        </p:blipFill>
        <p:spPr bwMode="auto">
          <a:xfrm>
            <a:off x="0" y="6181725"/>
            <a:ext cx="23399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0" name="Line 19"/>
          <p:cNvSpPr>
            <a:spLocks noChangeShapeType="1"/>
          </p:cNvSpPr>
          <p:nvPr userDrawn="1"/>
        </p:nvSpPr>
        <p:spPr bwMode="auto">
          <a:xfrm>
            <a:off x="0" y="6165850"/>
            <a:ext cx="9144000" cy="0"/>
          </a:xfrm>
          <a:prstGeom prst="line">
            <a:avLst/>
          </a:prstGeom>
          <a:noFill/>
          <a:ln w="38100">
            <a:solidFill>
              <a:srgbClr val="2D57B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47" r:id="rId2"/>
    <p:sldLayoutId id="2147483748" r:id="rId3"/>
    <p:sldLayoutId id="2147483749" r:id="rId4"/>
    <p:sldLayoutId id="2147483750" r:id="rId5"/>
    <p:sldLayoutId id="2147483757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8" r:id="rId12"/>
  </p:sldLayoutIdLst>
  <p:hf sldNum="0" hdr="0" dt="0"/>
  <p:txStyles>
    <p:titleStyle>
      <a:lvl1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9pPr>
    </p:titleStyle>
    <p:bodyStyle>
      <a:lvl1pPr marL="190500" indent="-190500" algn="l" rtl="0" eaLnBrk="0" fontAlgn="base" hangingPunct="0">
        <a:lnSpc>
          <a:spcPts val="2200"/>
        </a:lnSpc>
        <a:spcBef>
          <a:spcPts val="800"/>
        </a:spcBef>
        <a:spcAft>
          <a:spcPts val="20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188913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949325" indent="-188913" algn="l" rtl="0" eaLnBrk="0" fontAlgn="base" hangingPunct="0">
        <a:spcBef>
          <a:spcPts val="300"/>
        </a:spcBef>
        <a:spcAft>
          <a:spcPts val="300"/>
        </a:spcAft>
        <a:buChar char="•"/>
        <a:defRPr sz="2000">
          <a:solidFill>
            <a:schemeClr val="tx1"/>
          </a:solidFill>
          <a:latin typeface="+mn-lt"/>
        </a:defRPr>
      </a:lvl3pPr>
      <a:lvl4pPr marL="1328738" indent="-188913" algn="l" rtl="0" eaLnBrk="0" fontAlgn="base" hangingPunct="0">
        <a:spcBef>
          <a:spcPts val="300"/>
        </a:spcBef>
        <a:spcAft>
          <a:spcPts val="300"/>
        </a:spcAft>
        <a:buChar char="–"/>
        <a:defRPr sz="1900">
          <a:solidFill>
            <a:schemeClr val="tx1"/>
          </a:solidFill>
          <a:latin typeface="+mn-lt"/>
        </a:defRPr>
      </a:lvl4pPr>
      <a:lvl5pPr marL="1709738" indent="-190500" algn="l" rtl="0" eaLnBrk="0" fontAlgn="base" hangingPunct="0">
        <a:spcBef>
          <a:spcPts val="300"/>
        </a:spcBef>
        <a:spcAft>
          <a:spcPts val="300"/>
        </a:spcAft>
        <a:buChar char="•"/>
        <a:defRPr>
          <a:solidFill>
            <a:schemeClr val="tx1"/>
          </a:solidFill>
          <a:latin typeface="+mn-lt"/>
        </a:defRPr>
      </a:lvl5pPr>
      <a:lvl6pPr marL="2166938" indent="-190500" algn="l" rtl="0" eaLnBrk="0" fontAlgn="base" hangingPunct="0">
        <a:spcBef>
          <a:spcPts val="300"/>
        </a:spcBef>
        <a:spcAft>
          <a:spcPts val="300"/>
        </a:spcAft>
        <a:buChar char="•"/>
        <a:defRPr>
          <a:solidFill>
            <a:schemeClr val="tx1"/>
          </a:solidFill>
          <a:latin typeface="+mn-lt"/>
        </a:defRPr>
      </a:lvl6pPr>
      <a:lvl7pPr marL="2624138" indent="-190500" algn="l" rtl="0" eaLnBrk="0" fontAlgn="base" hangingPunct="0">
        <a:spcBef>
          <a:spcPts val="300"/>
        </a:spcBef>
        <a:spcAft>
          <a:spcPts val="300"/>
        </a:spcAft>
        <a:buChar char="•"/>
        <a:defRPr>
          <a:solidFill>
            <a:schemeClr val="tx1"/>
          </a:solidFill>
          <a:latin typeface="+mn-lt"/>
        </a:defRPr>
      </a:lvl7pPr>
      <a:lvl8pPr marL="3081338" indent="-190500" algn="l" rtl="0" eaLnBrk="0" fontAlgn="base" hangingPunct="0">
        <a:spcBef>
          <a:spcPts val="300"/>
        </a:spcBef>
        <a:spcAft>
          <a:spcPts val="300"/>
        </a:spcAft>
        <a:buChar char="•"/>
        <a:defRPr>
          <a:solidFill>
            <a:schemeClr val="tx1"/>
          </a:solidFill>
          <a:latin typeface="+mn-lt"/>
        </a:defRPr>
      </a:lvl8pPr>
      <a:lvl9pPr marL="3538538" indent="-190500" algn="l" rtl="0" eaLnBrk="0" fontAlgn="base" hangingPunct="0">
        <a:spcBef>
          <a:spcPts val="300"/>
        </a:spcBef>
        <a:spcAft>
          <a:spcPts val="300"/>
        </a:spcAft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5720" y="2000240"/>
            <a:ext cx="8568951" cy="1643074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2000"/>
              </a:spcAft>
            </a:pPr>
            <a:r>
              <a:rPr lang="cs-CZ" sz="3200" dirty="0"/>
              <a:t>Vývoj cen energií</a:t>
            </a:r>
            <a:br>
              <a:rPr lang="cs-CZ" sz="3200" dirty="0"/>
            </a:br>
            <a:r>
              <a:rPr lang="cs-CZ" sz="3200" dirty="0"/>
              <a:t>ve světle ukrajinské krize  </a:t>
            </a:r>
            <a:br>
              <a:rPr lang="cs-CZ" sz="4800" dirty="0">
                <a:latin typeface="Arial" pitchFamily="34" charset="0"/>
                <a:cs typeface="Arial" pitchFamily="34" charset="0"/>
              </a:rPr>
            </a:br>
            <a:br>
              <a:rPr lang="cs-CZ" sz="4800" dirty="0"/>
            </a:br>
            <a:br>
              <a:rPr lang="cs-CZ" sz="4800" dirty="0"/>
            </a:br>
            <a:br>
              <a:rPr lang="cs-CZ" sz="4800" i="1" dirty="0"/>
            </a:br>
            <a:endParaRPr lang="cs-CZ" sz="3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" y="5661248"/>
            <a:ext cx="9143998" cy="720774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 sz="2800" b="1" dirty="0"/>
              <a:t>Přednáška pro FJFI</a:t>
            </a:r>
            <a:endParaRPr lang="cs-CZ" sz="2600" b="1" dirty="0"/>
          </a:p>
          <a:p>
            <a:r>
              <a:rPr lang="cs-CZ" sz="2800" b="1" dirty="0"/>
              <a:t>20.10.2022</a:t>
            </a:r>
            <a:endParaRPr lang="cs-CZ" sz="26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141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938"/>
            <a:ext cx="4414107" cy="141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0"/>
            <a:ext cx="2276129" cy="141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4214818"/>
            <a:ext cx="9143999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>
              <a:lnSpc>
                <a:spcPts val="4500"/>
              </a:lnSpc>
              <a:spcAft>
                <a:spcPts val="2000"/>
              </a:spcAft>
            </a:pPr>
            <a:r>
              <a:rPr lang="cs-CZ" sz="2600" kern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Ing. Jiří Gavor</a:t>
            </a:r>
            <a:r>
              <a:rPr lang="cs-CZ" sz="2600" ker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CSc.</a:t>
            </a:r>
            <a:endParaRPr lang="cs-CZ" sz="2600" kern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3143240" y="4786322"/>
            <a:ext cx="367240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cs-CZ" sz="2600" b="1" kern="0" dirty="0">
                <a:latin typeface="+mn-lt"/>
              </a:rPr>
              <a:t>ředitel ENA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2600" b="1" kern="0" dirty="0">
                <a:latin typeface="+mn-lt"/>
              </a:rPr>
              <a:t>a ANDE</a:t>
            </a:r>
          </a:p>
        </p:txBody>
      </p:sp>
    </p:spTree>
    <p:extLst>
      <p:ext uri="{BB962C8B-B14F-4D97-AF65-F5344CB8AC3E}">
        <p14:creationId xmlns:p14="http://schemas.microsoft.com/office/powerpoint/2010/main" val="4280630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520142"/>
          </a:xfrm>
        </p:spPr>
        <p:txBody>
          <a:bodyPr/>
          <a:lstStyle/>
          <a:p>
            <a:pPr algn="ctr">
              <a:lnSpc>
                <a:spcPts val="4000"/>
              </a:lnSpc>
            </a:pPr>
            <a:r>
              <a:rPr lang="pl-PL" sz="4000" dirty="0">
                <a:solidFill>
                  <a:schemeClr val="tx2"/>
                </a:solidFill>
              </a:rPr>
              <a:t>Zásobníky v ČR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443707" y="1069044"/>
            <a:ext cx="8256586" cy="4857784"/>
          </a:xfrm>
        </p:spPr>
        <p:txBody>
          <a:bodyPr/>
          <a:lstStyle/>
          <a:p>
            <a:pPr marL="0" indent="0">
              <a:lnSpc>
                <a:spcPct val="114000"/>
              </a:lnSpc>
              <a:spcBef>
                <a:spcPts val="1200"/>
              </a:spcBef>
              <a:buNone/>
            </a:pPr>
            <a:r>
              <a:rPr lang="cs-CZ" sz="2400" dirty="0"/>
              <a:t>Obvykle se pro uložení plynu využívá porézních hornin tvořených nejčastěji pískovcem. 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cs-CZ" sz="2400" dirty="0"/>
              <a:t>RWE Gas </a:t>
            </a:r>
            <a:r>
              <a:rPr lang="cs-CZ" sz="2400" dirty="0" err="1"/>
              <a:t>Storage</a:t>
            </a:r>
            <a:r>
              <a:rPr lang="cs-CZ" sz="2400" dirty="0"/>
              <a:t>: 6 zásobníků, 2,7 mld. m3, nyní na prodej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cs-CZ" sz="2400" dirty="0"/>
              <a:t>Moravia Gas </a:t>
            </a:r>
            <a:r>
              <a:rPr lang="cs-CZ" sz="2400" dirty="0" err="1"/>
              <a:t>Storage</a:t>
            </a:r>
            <a:r>
              <a:rPr lang="cs-CZ" sz="2400" dirty="0"/>
              <a:t>: společný podnik MND a </a:t>
            </a:r>
            <a:r>
              <a:rPr lang="cs-CZ" sz="2400" dirty="0" err="1"/>
              <a:t>Gazprom</a:t>
            </a:r>
            <a:r>
              <a:rPr lang="cs-CZ" sz="2400" dirty="0"/>
              <a:t>, 800 m3, z 90% kontrahován </a:t>
            </a:r>
            <a:r>
              <a:rPr lang="cs-CZ" sz="2400" dirty="0" err="1"/>
              <a:t>Gazpromem</a:t>
            </a:r>
            <a:r>
              <a:rPr lang="cs-CZ" sz="2400" dirty="0"/>
              <a:t> do r.2030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cs-CZ" sz="2400" dirty="0"/>
              <a:t>Zásobník Dolní Bojanovice, vlastník MND, kontraktor SPP </a:t>
            </a:r>
            <a:r>
              <a:rPr lang="cs-CZ" sz="2400" dirty="0" err="1"/>
              <a:t>Storage</a:t>
            </a:r>
            <a:endParaRPr lang="cs-CZ" sz="2400" dirty="0"/>
          </a:p>
          <a:p>
            <a:pPr>
              <a:lnSpc>
                <a:spcPct val="114000"/>
              </a:lnSpc>
              <a:spcBef>
                <a:spcPts val="1200"/>
              </a:spcBef>
            </a:pPr>
            <a:endParaRPr lang="cs-CZ" sz="2400" dirty="0"/>
          </a:p>
          <a:p>
            <a:pPr marL="0" indent="0">
              <a:lnSpc>
                <a:spcPct val="114000"/>
              </a:lnSpc>
              <a:spcBef>
                <a:spcPts val="1200"/>
              </a:spcBef>
              <a:buNone/>
            </a:pPr>
            <a:r>
              <a:rPr lang="cs-CZ" sz="2400" dirty="0"/>
              <a:t>Zavedení pravidla „Use </a:t>
            </a:r>
            <a:r>
              <a:rPr lang="cs-CZ" sz="2400" dirty="0" err="1"/>
              <a:t>it</a:t>
            </a:r>
            <a:r>
              <a:rPr lang="cs-CZ" sz="2400" dirty="0"/>
              <a:t> </a:t>
            </a:r>
            <a:r>
              <a:rPr lang="cs-CZ" sz="2400" dirty="0" err="1"/>
              <a:t>or</a:t>
            </a:r>
            <a:r>
              <a:rPr lang="cs-CZ" sz="2400" dirty="0"/>
              <a:t> </a:t>
            </a:r>
            <a:r>
              <a:rPr lang="cs-CZ" sz="2400" dirty="0" err="1"/>
              <a:t>loose</a:t>
            </a:r>
            <a:r>
              <a:rPr lang="cs-CZ" sz="2400" dirty="0"/>
              <a:t> </a:t>
            </a:r>
            <a:r>
              <a:rPr lang="cs-CZ" sz="2400" dirty="0" err="1"/>
              <a:t>it</a:t>
            </a:r>
            <a:r>
              <a:rPr lang="cs-CZ" sz="2400" dirty="0"/>
              <a:t>“  pomohlo naplnit zásobníky na téměř 90%.</a:t>
            </a:r>
            <a:endParaRPr lang="cs-CZ" dirty="0"/>
          </a:p>
        </p:txBody>
      </p:sp>
      <p:sp>
        <p:nvSpPr>
          <p:cNvPr id="7" name="Zástupný symbol pro číslo snímku 3"/>
          <p:cNvSpPr txBox="1">
            <a:spLocks noGrp="1"/>
          </p:cNvSpPr>
          <p:nvPr/>
        </p:nvSpPr>
        <p:spPr bwMode="auto">
          <a:xfrm>
            <a:off x="7308304" y="6284168"/>
            <a:ext cx="1655168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>
              <a:defRPr/>
            </a:pPr>
            <a:fld id="{ADEDF1BD-E290-4699-9FD0-9C4EE71028A6}" type="slidenum">
              <a:rPr lang="cs-CZ" sz="1400" b="1">
                <a:latin typeface="+mn-lt"/>
              </a:rPr>
              <a:pPr algn="r">
                <a:defRPr/>
              </a:pPr>
              <a:t>10</a:t>
            </a:fld>
            <a:endParaRPr lang="cs-CZ" sz="1400" b="1" dirty="0">
              <a:latin typeface="+mn-lt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193402"/>
            <a:ext cx="7668344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číslo snímku 3"/>
          <p:cNvSpPr txBox="1">
            <a:spLocks noGrp="1"/>
          </p:cNvSpPr>
          <p:nvPr/>
        </p:nvSpPr>
        <p:spPr bwMode="auto">
          <a:xfrm>
            <a:off x="7092280" y="6381328"/>
            <a:ext cx="1905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75FE58A-E0DE-44D6-BE6E-B895274EF4D6}" type="slidenum">
              <a:rPr lang="cs-CZ" sz="1400">
                <a:latin typeface="Calibri" pitchFamily="34" charset="0"/>
              </a:rPr>
              <a:pPr algn="r" eaLnBrk="1" hangingPunct="1"/>
              <a:t>10</a:t>
            </a:fld>
            <a:endParaRPr lang="cs-CZ" sz="1400">
              <a:latin typeface="Calibri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3402"/>
            <a:ext cx="1475656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8740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77834"/>
            <a:ext cx="9144000" cy="479490"/>
          </a:xfrm>
        </p:spPr>
        <p:txBody>
          <a:bodyPr/>
          <a:lstStyle/>
          <a:p>
            <a:pPr algn="ctr">
              <a:lnSpc>
                <a:spcPts val="4000"/>
              </a:lnSpc>
            </a:pPr>
            <a:r>
              <a:rPr lang="pl-PL" dirty="0">
                <a:solidFill>
                  <a:schemeClr val="tx2"/>
                </a:solidFill>
              </a:rPr>
              <a:t>Toky plynu do Evropy jak jsme je dlouho znali...</a:t>
            </a:r>
          </a:p>
        </p:txBody>
      </p:sp>
      <p:sp>
        <p:nvSpPr>
          <p:cNvPr id="7" name="Zástupný symbol pro číslo snímku 3"/>
          <p:cNvSpPr txBox="1">
            <a:spLocks noGrp="1"/>
          </p:cNvSpPr>
          <p:nvPr/>
        </p:nvSpPr>
        <p:spPr bwMode="auto">
          <a:xfrm>
            <a:off x="7308304" y="6284168"/>
            <a:ext cx="1655168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>
              <a:defRPr/>
            </a:pPr>
            <a:fld id="{ADEDF1BD-E290-4699-9FD0-9C4EE71028A6}" type="slidenum">
              <a:rPr lang="cs-CZ" sz="1400" b="1">
                <a:solidFill>
                  <a:srgbClr val="000000"/>
                </a:solidFill>
                <a:latin typeface="Calibri"/>
              </a:rPr>
              <a:pPr algn="r">
                <a:defRPr/>
              </a:pPr>
              <a:t>11</a:t>
            </a:fld>
            <a:endParaRPr lang="cs-CZ" sz="1400" b="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193402"/>
            <a:ext cx="7668344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číslo snímku 3"/>
          <p:cNvSpPr txBox="1">
            <a:spLocks noGrp="1"/>
          </p:cNvSpPr>
          <p:nvPr/>
        </p:nvSpPr>
        <p:spPr bwMode="auto">
          <a:xfrm>
            <a:off x="7092280" y="6381328"/>
            <a:ext cx="1905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75FE58A-E0DE-44D6-BE6E-B895274EF4D6}" type="slidenum">
              <a:rPr lang="cs-CZ" sz="14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11</a:t>
            </a:fld>
            <a:endParaRPr lang="cs-CZ" sz="14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3402"/>
            <a:ext cx="1475656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285720" y="5225188"/>
            <a:ext cx="85189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sz="2000" dirty="0">
                <a:solidFill>
                  <a:srgbClr val="000000"/>
                </a:solidFill>
                <a:latin typeface="Calibri"/>
              </a:rPr>
              <a:t>Zdroj: Benčík, PPK 2022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215A31A-241D-87A3-6404-834885D2E3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584" y="980728"/>
            <a:ext cx="7560840" cy="404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986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77834"/>
            <a:ext cx="9144000" cy="479490"/>
          </a:xfrm>
        </p:spPr>
        <p:txBody>
          <a:bodyPr/>
          <a:lstStyle/>
          <a:p>
            <a:pPr algn="ctr">
              <a:lnSpc>
                <a:spcPts val="4000"/>
              </a:lnSpc>
            </a:pPr>
            <a:r>
              <a:rPr lang="pl-PL" dirty="0">
                <a:solidFill>
                  <a:schemeClr val="tx2"/>
                </a:solidFill>
              </a:rPr>
              <a:t>... a jak je známe dnes</a:t>
            </a:r>
          </a:p>
        </p:txBody>
      </p:sp>
      <p:sp>
        <p:nvSpPr>
          <p:cNvPr id="7" name="Zástupný symbol pro číslo snímku 3"/>
          <p:cNvSpPr txBox="1">
            <a:spLocks noGrp="1"/>
          </p:cNvSpPr>
          <p:nvPr/>
        </p:nvSpPr>
        <p:spPr bwMode="auto">
          <a:xfrm>
            <a:off x="7308304" y="6284168"/>
            <a:ext cx="1655168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>
              <a:defRPr/>
            </a:pPr>
            <a:fld id="{ADEDF1BD-E290-4699-9FD0-9C4EE71028A6}" type="slidenum">
              <a:rPr lang="cs-CZ" sz="1400" b="1">
                <a:solidFill>
                  <a:srgbClr val="000000"/>
                </a:solidFill>
                <a:latin typeface="Calibri"/>
              </a:rPr>
              <a:pPr algn="r">
                <a:defRPr/>
              </a:pPr>
              <a:t>12</a:t>
            </a:fld>
            <a:endParaRPr lang="cs-CZ" sz="1400" b="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193402"/>
            <a:ext cx="7668344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číslo snímku 3"/>
          <p:cNvSpPr txBox="1">
            <a:spLocks noGrp="1"/>
          </p:cNvSpPr>
          <p:nvPr/>
        </p:nvSpPr>
        <p:spPr bwMode="auto">
          <a:xfrm>
            <a:off x="7092280" y="6381328"/>
            <a:ext cx="1905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75FE58A-E0DE-44D6-BE6E-B895274EF4D6}" type="slidenum">
              <a:rPr lang="cs-CZ" sz="14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12</a:t>
            </a:fld>
            <a:endParaRPr lang="cs-CZ" sz="14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3402"/>
            <a:ext cx="1475656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285720" y="5086689"/>
            <a:ext cx="8518982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Těžba Ruska za 1-9/2022 klesla o </a:t>
            </a:r>
            <a:r>
              <a:rPr lang="az-Cyrl-A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17,1%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az-Cyrl-A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Export o</a:t>
            </a:r>
            <a:r>
              <a:rPr lang="az-Cyrl-A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40,4%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Data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Gazprom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D28332C-BDA4-40EB-368C-9464A85436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44" y="657324"/>
            <a:ext cx="7992888" cy="441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993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77834"/>
            <a:ext cx="9144000" cy="992451"/>
          </a:xfrm>
        </p:spPr>
        <p:txBody>
          <a:bodyPr/>
          <a:lstStyle/>
          <a:p>
            <a:pPr algn="ctr">
              <a:lnSpc>
                <a:spcPts val="4000"/>
              </a:lnSpc>
            </a:pPr>
            <a:r>
              <a:rPr lang="cs-CZ" dirty="0">
                <a:solidFill>
                  <a:schemeClr val="tx2"/>
                </a:solidFill>
              </a:rPr>
              <a:t>Poměry se radikálně mění. </a:t>
            </a:r>
            <a:br>
              <a:rPr lang="cs-CZ" dirty="0">
                <a:solidFill>
                  <a:schemeClr val="tx2"/>
                </a:solidFill>
              </a:rPr>
            </a:br>
            <a:r>
              <a:rPr lang="pt-BR" dirty="0">
                <a:solidFill>
                  <a:schemeClr val="tx2"/>
                </a:solidFill>
              </a:rPr>
              <a:t>Srovnání importů do Evropy 1H 2022/1H 2021</a:t>
            </a:r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7" name="Zástupný symbol pro číslo snímku 3"/>
          <p:cNvSpPr txBox="1">
            <a:spLocks noGrp="1"/>
          </p:cNvSpPr>
          <p:nvPr/>
        </p:nvSpPr>
        <p:spPr bwMode="auto">
          <a:xfrm>
            <a:off x="7308304" y="6284168"/>
            <a:ext cx="1655168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>
              <a:defRPr/>
            </a:pPr>
            <a:fld id="{ADEDF1BD-E290-4699-9FD0-9C4EE71028A6}" type="slidenum">
              <a:rPr lang="cs-CZ" sz="1400" b="1">
                <a:solidFill>
                  <a:srgbClr val="000000"/>
                </a:solidFill>
                <a:latin typeface="Calibri"/>
              </a:rPr>
              <a:pPr algn="r">
                <a:defRPr/>
              </a:pPr>
              <a:t>13</a:t>
            </a:fld>
            <a:endParaRPr lang="cs-CZ" sz="1400" b="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193402"/>
            <a:ext cx="7668344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číslo snímku 3"/>
          <p:cNvSpPr txBox="1">
            <a:spLocks noGrp="1"/>
          </p:cNvSpPr>
          <p:nvPr/>
        </p:nvSpPr>
        <p:spPr bwMode="auto">
          <a:xfrm>
            <a:off x="7092280" y="6381328"/>
            <a:ext cx="1905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75FE58A-E0DE-44D6-BE6E-B895274EF4D6}" type="slidenum">
              <a:rPr lang="cs-CZ" sz="14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13</a:t>
            </a:fld>
            <a:endParaRPr lang="cs-CZ" sz="14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3402"/>
            <a:ext cx="1475656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6849ED76-87AA-270A-BB8C-53D4C501E1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500" y="1124744"/>
            <a:ext cx="7943924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02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77834"/>
            <a:ext cx="9144000" cy="479490"/>
          </a:xfrm>
        </p:spPr>
        <p:txBody>
          <a:bodyPr/>
          <a:lstStyle/>
          <a:p>
            <a:pPr algn="ctr">
              <a:lnSpc>
                <a:spcPts val="4000"/>
              </a:lnSpc>
            </a:pPr>
            <a:r>
              <a:rPr lang="cs-CZ" sz="2800" dirty="0">
                <a:solidFill>
                  <a:schemeClr val="tx2"/>
                </a:solidFill>
              </a:rPr>
              <a:t>Rusko bude prodávat hlavně Číně</a:t>
            </a:r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7" name="Zástupný symbol pro číslo snímku 3"/>
          <p:cNvSpPr txBox="1">
            <a:spLocks noGrp="1"/>
          </p:cNvSpPr>
          <p:nvPr/>
        </p:nvSpPr>
        <p:spPr bwMode="auto">
          <a:xfrm>
            <a:off x="7308304" y="6284168"/>
            <a:ext cx="1655168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>
              <a:defRPr/>
            </a:pPr>
            <a:fld id="{ADEDF1BD-E290-4699-9FD0-9C4EE71028A6}" type="slidenum">
              <a:rPr lang="cs-CZ" sz="1400" b="1">
                <a:solidFill>
                  <a:srgbClr val="000000"/>
                </a:solidFill>
                <a:latin typeface="Calibri"/>
              </a:rPr>
              <a:pPr algn="r">
                <a:defRPr/>
              </a:pPr>
              <a:t>14</a:t>
            </a:fld>
            <a:endParaRPr lang="cs-CZ" sz="1400" b="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193402"/>
            <a:ext cx="7668344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číslo snímku 3"/>
          <p:cNvSpPr txBox="1">
            <a:spLocks noGrp="1"/>
          </p:cNvSpPr>
          <p:nvPr/>
        </p:nvSpPr>
        <p:spPr bwMode="auto">
          <a:xfrm>
            <a:off x="7092280" y="6381328"/>
            <a:ext cx="1905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75FE58A-E0DE-44D6-BE6E-B895274EF4D6}" type="slidenum">
              <a:rPr lang="cs-CZ" sz="14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14</a:t>
            </a:fld>
            <a:endParaRPr lang="cs-CZ" sz="14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3402"/>
            <a:ext cx="1475656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285720" y="5102078"/>
            <a:ext cx="85189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sz="1800" b="0" i="0" dirty="0">
                <a:solidFill>
                  <a:srgbClr val="263238"/>
                </a:solidFill>
                <a:effectLst/>
                <a:latin typeface="+mj-lt"/>
              </a:rPr>
              <a:t>Síla Sibiře je vůbec nejdražším ruským plynovodem. Vyšla už na více než 55 mld. USD</a:t>
            </a:r>
          </a:p>
          <a:p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Obrázek 1">
            <a:extLst>
              <a:ext uri="{FF2B5EF4-FFF2-40B4-BE49-F238E27FC236}">
                <a16:creationId xmlns:a16="http://schemas.microsoft.com/office/drawing/2014/main" id="{0B55DBAB-2A1C-AE31-22C2-666F19C8D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952182"/>
            <a:ext cx="8064897" cy="4060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5006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479490"/>
          </a:xfrm>
        </p:spPr>
        <p:txBody>
          <a:bodyPr/>
          <a:lstStyle/>
          <a:p>
            <a:pPr algn="ctr">
              <a:lnSpc>
                <a:spcPts val="4000"/>
              </a:lnSpc>
            </a:pPr>
            <a:r>
              <a:rPr lang="cs-CZ" dirty="0">
                <a:solidFill>
                  <a:schemeClr val="tx2"/>
                </a:solidFill>
              </a:rPr>
              <a:t>LNG importních kapacit do EU bude rychle přibývat</a:t>
            </a:r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443707" y="1069044"/>
            <a:ext cx="8256586" cy="4857784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1200"/>
              </a:spcBef>
            </a:pPr>
            <a:endParaRPr lang="cs-CZ" dirty="0"/>
          </a:p>
        </p:txBody>
      </p:sp>
      <p:sp>
        <p:nvSpPr>
          <p:cNvPr id="7" name="Zástupný symbol pro číslo snímku 3"/>
          <p:cNvSpPr txBox="1">
            <a:spLocks noGrp="1"/>
          </p:cNvSpPr>
          <p:nvPr/>
        </p:nvSpPr>
        <p:spPr bwMode="auto">
          <a:xfrm>
            <a:off x="7308304" y="6284168"/>
            <a:ext cx="1655168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>
              <a:defRPr/>
            </a:pPr>
            <a:fld id="{ADEDF1BD-E290-4699-9FD0-9C4EE71028A6}" type="slidenum">
              <a:rPr lang="cs-CZ" sz="1400" b="1">
                <a:latin typeface="+mn-lt"/>
              </a:rPr>
              <a:pPr algn="r">
                <a:defRPr/>
              </a:pPr>
              <a:t>15</a:t>
            </a:fld>
            <a:endParaRPr lang="cs-CZ" sz="1400" b="1" dirty="0">
              <a:latin typeface="+mn-lt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193402"/>
            <a:ext cx="7668344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číslo snímku 3"/>
          <p:cNvSpPr txBox="1">
            <a:spLocks noGrp="1"/>
          </p:cNvSpPr>
          <p:nvPr/>
        </p:nvSpPr>
        <p:spPr bwMode="auto">
          <a:xfrm>
            <a:off x="7092280" y="6381328"/>
            <a:ext cx="1905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75FE58A-E0DE-44D6-BE6E-B895274EF4D6}" type="slidenum">
              <a:rPr lang="cs-CZ" sz="1400">
                <a:latin typeface="Calibri" pitchFamily="34" charset="0"/>
              </a:rPr>
              <a:pPr algn="r" eaLnBrk="1" hangingPunct="1"/>
              <a:t>15</a:t>
            </a:fld>
            <a:endParaRPr lang="cs-CZ" sz="1400">
              <a:latin typeface="Calibri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3402"/>
            <a:ext cx="1475656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39B4D607-C618-A5D8-F1B8-01AE1031C3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707" y="1031792"/>
            <a:ext cx="8256585" cy="485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787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4497" y="188640"/>
            <a:ext cx="8256587" cy="871008"/>
          </a:xfrm>
        </p:spPr>
        <p:txBody>
          <a:bodyPr/>
          <a:lstStyle/>
          <a:p>
            <a:pPr algn="ctr">
              <a:lnSpc>
                <a:spcPts val="3700"/>
              </a:lnSpc>
            </a:pPr>
            <a:r>
              <a:rPr lang="cs-CZ" dirty="0">
                <a:solidFill>
                  <a:schemeClr val="tx2"/>
                </a:solidFill>
              </a:rPr>
              <a:t>Evropa ale musí přidat v LNG kontraktech</a:t>
            </a:r>
            <a:br>
              <a:rPr lang="cs-CZ" dirty="0">
                <a:solidFill>
                  <a:schemeClr val="tx2"/>
                </a:solidFill>
              </a:rPr>
            </a:br>
            <a:r>
              <a:rPr lang="cs-CZ" sz="1200" dirty="0">
                <a:solidFill>
                  <a:schemeClr val="tx2"/>
                </a:solidFill>
              </a:rPr>
              <a:t>Zdroj: IEA, Gas Market Report, Q3 2022</a:t>
            </a:r>
          </a:p>
        </p:txBody>
      </p:sp>
      <p:sp>
        <p:nvSpPr>
          <p:cNvPr id="7" name="Zástupný symbol pro číslo snímku 3"/>
          <p:cNvSpPr txBox="1">
            <a:spLocks noGrp="1"/>
          </p:cNvSpPr>
          <p:nvPr/>
        </p:nvSpPr>
        <p:spPr bwMode="auto">
          <a:xfrm>
            <a:off x="7308304" y="6284168"/>
            <a:ext cx="1655168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EDF1BD-E290-4699-9FD0-9C4EE71028A6}" type="slidenum">
              <a:rPr kumimoji="0" lang="cs-CZ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193402"/>
            <a:ext cx="7668344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číslo snímku 3"/>
          <p:cNvSpPr txBox="1">
            <a:spLocks noGrp="1"/>
          </p:cNvSpPr>
          <p:nvPr/>
        </p:nvSpPr>
        <p:spPr bwMode="auto">
          <a:xfrm>
            <a:off x="7092280" y="6381328"/>
            <a:ext cx="1905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5FE58A-E0DE-44D6-BE6E-B895274EF4D6}" type="slidenum">
              <a:rPr kumimoji="0" lang="cs-CZ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3402"/>
            <a:ext cx="1475656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2CFB9E29-BE45-0CCB-7BA8-B90851B699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600" y="1340768"/>
            <a:ext cx="7488831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8804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4497" y="188641"/>
            <a:ext cx="8256587" cy="1399614"/>
          </a:xfrm>
        </p:spPr>
        <p:txBody>
          <a:bodyPr/>
          <a:lstStyle/>
          <a:p>
            <a:pPr algn="ctr">
              <a:lnSpc>
                <a:spcPts val="3700"/>
              </a:lnSpc>
            </a:pPr>
            <a:r>
              <a:rPr lang="cs-CZ" dirty="0">
                <a:solidFill>
                  <a:schemeClr val="tx2"/>
                </a:solidFill>
              </a:rPr>
              <a:t>Ceny plynu EU tradičně ležely mezi Asií a USA</a:t>
            </a:r>
            <a:br>
              <a:rPr lang="cs-CZ" dirty="0">
                <a:solidFill>
                  <a:schemeClr val="tx2"/>
                </a:solidFill>
              </a:rPr>
            </a:br>
            <a:r>
              <a:rPr lang="cs-CZ" dirty="0">
                <a:solidFill>
                  <a:schemeClr val="tx2"/>
                </a:solidFill>
              </a:rPr>
              <a:t>…ale to už neplatí </a:t>
            </a:r>
            <a:r>
              <a:rPr lang="cs-CZ" dirty="0">
                <a:solidFill>
                  <a:schemeClr val="tx2"/>
                </a:solidFill>
                <a:sym typeface="Wingdings" panose="05000000000000000000" pitchFamily="2" charset="2"/>
              </a:rPr>
              <a:t></a:t>
            </a:r>
            <a:br>
              <a:rPr lang="cs-CZ" dirty="0">
                <a:solidFill>
                  <a:schemeClr val="tx2"/>
                </a:solidFill>
              </a:rPr>
            </a:b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7" name="Zástupný symbol pro číslo snímku 3"/>
          <p:cNvSpPr txBox="1">
            <a:spLocks noGrp="1"/>
          </p:cNvSpPr>
          <p:nvPr/>
        </p:nvSpPr>
        <p:spPr bwMode="auto">
          <a:xfrm>
            <a:off x="7308304" y="6284168"/>
            <a:ext cx="1655168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EDF1BD-E290-4699-9FD0-9C4EE71028A6}" type="slidenum">
              <a:rPr kumimoji="0" lang="cs-CZ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193402"/>
            <a:ext cx="7668344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číslo snímku 3"/>
          <p:cNvSpPr txBox="1">
            <a:spLocks noGrp="1"/>
          </p:cNvSpPr>
          <p:nvPr/>
        </p:nvSpPr>
        <p:spPr bwMode="auto">
          <a:xfrm>
            <a:off x="7092280" y="6381328"/>
            <a:ext cx="1905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5FE58A-E0DE-44D6-BE6E-B895274EF4D6}" type="slidenum">
              <a:rPr kumimoji="0" lang="cs-CZ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3402"/>
            <a:ext cx="1475656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266D383E-5915-B9A7-D9A9-E7AA1260DC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568" y="1340768"/>
            <a:ext cx="7776864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5203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77834"/>
            <a:ext cx="9144000" cy="992451"/>
          </a:xfrm>
        </p:spPr>
        <p:txBody>
          <a:bodyPr/>
          <a:lstStyle/>
          <a:p>
            <a:pPr algn="ctr">
              <a:lnSpc>
                <a:spcPts val="4000"/>
              </a:lnSpc>
            </a:pPr>
            <a:r>
              <a:rPr lang="pl-PL" dirty="0">
                <a:solidFill>
                  <a:schemeClr val="tx2"/>
                </a:solidFill>
              </a:rPr>
              <a:t>Při drahém plynu roste i poptávka po uhlí.</a:t>
            </a:r>
            <a:br>
              <a:rPr lang="pl-PL" dirty="0">
                <a:solidFill>
                  <a:schemeClr val="tx2"/>
                </a:solidFill>
              </a:rPr>
            </a:br>
            <a:r>
              <a:rPr lang="pl-PL" dirty="0">
                <a:solidFill>
                  <a:schemeClr val="tx2"/>
                </a:solidFill>
              </a:rPr>
              <a:t>A Evropa dovážela z Ruska hodně.</a:t>
            </a:r>
          </a:p>
        </p:txBody>
      </p:sp>
      <p:sp>
        <p:nvSpPr>
          <p:cNvPr id="7" name="Zástupný symbol pro číslo snímku 3"/>
          <p:cNvSpPr txBox="1">
            <a:spLocks noGrp="1"/>
          </p:cNvSpPr>
          <p:nvPr/>
        </p:nvSpPr>
        <p:spPr bwMode="auto">
          <a:xfrm>
            <a:off x="7308304" y="6284168"/>
            <a:ext cx="1655168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>
              <a:defRPr/>
            </a:pPr>
            <a:fld id="{ADEDF1BD-E290-4699-9FD0-9C4EE71028A6}" type="slidenum">
              <a:rPr lang="cs-CZ" sz="1400" b="1">
                <a:solidFill>
                  <a:srgbClr val="000000"/>
                </a:solidFill>
                <a:latin typeface="Calibri"/>
              </a:rPr>
              <a:pPr algn="r">
                <a:defRPr/>
              </a:pPr>
              <a:t>18</a:t>
            </a:fld>
            <a:endParaRPr lang="cs-CZ" sz="1400" b="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193402"/>
            <a:ext cx="7668344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číslo snímku 3"/>
          <p:cNvSpPr txBox="1">
            <a:spLocks noGrp="1"/>
          </p:cNvSpPr>
          <p:nvPr/>
        </p:nvSpPr>
        <p:spPr bwMode="auto">
          <a:xfrm>
            <a:off x="7092280" y="6381328"/>
            <a:ext cx="1905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75FE58A-E0DE-44D6-BE6E-B895274EF4D6}" type="slidenum">
              <a:rPr lang="cs-CZ" sz="14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18</a:t>
            </a:fld>
            <a:endParaRPr lang="cs-CZ" sz="14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3402"/>
            <a:ext cx="1475656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285720" y="5083086"/>
            <a:ext cx="851898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spcAft>
                <a:spcPts val="1200"/>
              </a:spcAft>
            </a:pPr>
            <a:endParaRPr lang="cs-CZ" sz="2000" dirty="0">
              <a:solidFill>
                <a:srgbClr val="000000"/>
              </a:solidFill>
              <a:latin typeface="Calibri"/>
            </a:endParaRPr>
          </a:p>
          <a:p>
            <a:r>
              <a:rPr lang="cs-CZ" sz="2000" dirty="0">
                <a:solidFill>
                  <a:srgbClr val="000000"/>
                </a:solidFill>
                <a:latin typeface="Calibri"/>
              </a:rPr>
              <a:t>Zdroj: ICE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E6014FE-9E22-385F-9BF6-D122A74850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203" y="1482956"/>
            <a:ext cx="8446015" cy="362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3132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77834"/>
            <a:ext cx="9144000" cy="1478353"/>
          </a:xfrm>
        </p:spPr>
        <p:txBody>
          <a:bodyPr/>
          <a:lstStyle/>
          <a:p>
            <a:pPr algn="ctr">
              <a:lnSpc>
                <a:spcPts val="4000"/>
              </a:lnSpc>
            </a:pPr>
            <a:r>
              <a:rPr lang="pl-PL" sz="2400" dirty="0">
                <a:solidFill>
                  <a:schemeClr val="tx2"/>
                </a:solidFill>
              </a:rPr>
              <a:t>Ceny ropy jsou překvapivě z komodit ZATÍM ještě nejpřijatelnější.</a:t>
            </a:r>
            <a:br>
              <a:rPr lang="pl-PL" sz="2400" dirty="0">
                <a:solidFill>
                  <a:schemeClr val="tx2"/>
                </a:solidFill>
              </a:rPr>
            </a:br>
            <a:r>
              <a:rPr lang="pl-PL" sz="2400" dirty="0">
                <a:solidFill>
                  <a:schemeClr val="tx2"/>
                </a:solidFill>
              </a:rPr>
              <a:t>Pokles ekonomiky je větší strašák než Ukrajina.</a:t>
            </a:r>
            <a:br>
              <a:rPr lang="pl-PL" sz="2000" dirty="0">
                <a:solidFill>
                  <a:schemeClr val="tx2"/>
                </a:solidFill>
              </a:rPr>
            </a:br>
            <a:endParaRPr lang="pl-PL" sz="2000" dirty="0">
              <a:solidFill>
                <a:schemeClr val="tx2"/>
              </a:solidFill>
            </a:endParaRPr>
          </a:p>
        </p:txBody>
      </p:sp>
      <p:sp>
        <p:nvSpPr>
          <p:cNvPr id="7" name="Zástupný symbol pro číslo snímku 3"/>
          <p:cNvSpPr txBox="1">
            <a:spLocks noGrp="1"/>
          </p:cNvSpPr>
          <p:nvPr/>
        </p:nvSpPr>
        <p:spPr bwMode="auto">
          <a:xfrm>
            <a:off x="7308304" y="6284168"/>
            <a:ext cx="1655168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>
              <a:defRPr/>
            </a:pPr>
            <a:fld id="{ADEDF1BD-E290-4699-9FD0-9C4EE71028A6}" type="slidenum">
              <a:rPr lang="cs-CZ" sz="1400" b="1">
                <a:solidFill>
                  <a:srgbClr val="000000"/>
                </a:solidFill>
                <a:latin typeface="Calibri"/>
              </a:rPr>
              <a:pPr algn="r">
                <a:defRPr/>
              </a:pPr>
              <a:t>19</a:t>
            </a:fld>
            <a:endParaRPr lang="cs-CZ" sz="1400" b="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193402"/>
            <a:ext cx="7668344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číslo snímku 3"/>
          <p:cNvSpPr txBox="1">
            <a:spLocks noGrp="1"/>
          </p:cNvSpPr>
          <p:nvPr/>
        </p:nvSpPr>
        <p:spPr bwMode="auto">
          <a:xfrm>
            <a:off x="7092280" y="6381328"/>
            <a:ext cx="1905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75FE58A-E0DE-44D6-BE6E-B895274EF4D6}" type="slidenum">
              <a:rPr lang="cs-CZ" sz="14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19</a:t>
            </a:fld>
            <a:endParaRPr lang="cs-CZ" sz="14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3402"/>
            <a:ext cx="1475656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285720" y="5083086"/>
            <a:ext cx="851898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spcAft>
                <a:spcPts val="1200"/>
              </a:spcAft>
            </a:pPr>
            <a:endParaRPr lang="cs-CZ" sz="2000" dirty="0">
              <a:solidFill>
                <a:srgbClr val="000000"/>
              </a:solidFill>
              <a:latin typeface="Calibri"/>
            </a:endParaRPr>
          </a:p>
          <a:p>
            <a:r>
              <a:rPr lang="cs-CZ" sz="2000" dirty="0">
                <a:solidFill>
                  <a:srgbClr val="000000"/>
                </a:solidFill>
                <a:latin typeface="Calibri"/>
              </a:rPr>
              <a:t>Zdroj: ICE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B6FD46C-9A4C-8D43-6479-715ED004FD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2" y="1412776"/>
            <a:ext cx="8064896" cy="393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165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77834"/>
            <a:ext cx="9144000" cy="479490"/>
          </a:xfrm>
        </p:spPr>
        <p:txBody>
          <a:bodyPr/>
          <a:lstStyle/>
          <a:p>
            <a:pPr algn="ctr">
              <a:lnSpc>
                <a:spcPts val="4000"/>
              </a:lnSpc>
            </a:pPr>
            <a:r>
              <a:rPr lang="pl-PL" dirty="0">
                <a:solidFill>
                  <a:schemeClr val="tx2"/>
                </a:solidFill>
              </a:rPr>
              <a:t>Vývoj cen energií 2012 - 2022</a:t>
            </a:r>
          </a:p>
        </p:txBody>
      </p:sp>
      <p:sp>
        <p:nvSpPr>
          <p:cNvPr id="7" name="Zástupný symbol pro číslo snímku 3"/>
          <p:cNvSpPr txBox="1">
            <a:spLocks noGrp="1"/>
          </p:cNvSpPr>
          <p:nvPr/>
        </p:nvSpPr>
        <p:spPr bwMode="auto">
          <a:xfrm>
            <a:off x="7308304" y="6284168"/>
            <a:ext cx="1655168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>
              <a:defRPr/>
            </a:pPr>
            <a:fld id="{ADEDF1BD-E290-4699-9FD0-9C4EE71028A6}" type="slidenum">
              <a:rPr lang="cs-CZ" sz="1400" b="1">
                <a:solidFill>
                  <a:srgbClr val="000000"/>
                </a:solidFill>
                <a:latin typeface="Calibri"/>
              </a:rPr>
              <a:pPr algn="r">
                <a:defRPr/>
              </a:pPr>
              <a:t>2</a:t>
            </a:fld>
            <a:endParaRPr lang="cs-CZ" sz="1400" b="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193402"/>
            <a:ext cx="7668344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číslo snímku 3"/>
          <p:cNvSpPr txBox="1">
            <a:spLocks noGrp="1"/>
          </p:cNvSpPr>
          <p:nvPr/>
        </p:nvSpPr>
        <p:spPr bwMode="auto">
          <a:xfrm>
            <a:off x="7092280" y="6381328"/>
            <a:ext cx="1905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75FE58A-E0DE-44D6-BE6E-B895274EF4D6}" type="slidenum">
              <a:rPr lang="cs-CZ" sz="14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2</a:t>
            </a:fld>
            <a:endParaRPr lang="cs-CZ" sz="14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3402"/>
            <a:ext cx="1475656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285720" y="5083086"/>
            <a:ext cx="851898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spcAft>
                <a:spcPts val="1200"/>
              </a:spcAft>
            </a:pPr>
            <a:r>
              <a:rPr lang="pl-PL" sz="2000" dirty="0">
                <a:solidFill>
                  <a:srgbClr val="000000"/>
                </a:solidFill>
                <a:latin typeface="Calibri"/>
              </a:rPr>
              <a:t>Hodnoty roku 2012 vzaty jako základ 100%. </a:t>
            </a:r>
            <a:r>
              <a:rPr lang="cs-CZ" sz="2000" dirty="0">
                <a:solidFill>
                  <a:srgbClr val="000000"/>
                </a:solidFill>
                <a:latin typeface="Calibri"/>
              </a:rPr>
              <a:t> </a:t>
            </a:r>
          </a:p>
          <a:p>
            <a:r>
              <a:rPr lang="cs-CZ" sz="2000" dirty="0">
                <a:solidFill>
                  <a:srgbClr val="000000"/>
                </a:solidFill>
                <a:latin typeface="Calibri"/>
              </a:rPr>
              <a:t>Zdroj: Databáze ENA na základě statistik EEX a ICE.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9EEBCC2-4E9C-49DD-CD5C-32DC07488B4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878"/>
          <a:stretch/>
        </p:blipFill>
        <p:spPr>
          <a:xfrm>
            <a:off x="740420" y="867852"/>
            <a:ext cx="7663160" cy="430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4125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520142"/>
          </a:xfrm>
        </p:spPr>
        <p:txBody>
          <a:bodyPr/>
          <a:lstStyle/>
          <a:p>
            <a:pPr algn="ctr">
              <a:lnSpc>
                <a:spcPts val="4000"/>
              </a:lnSpc>
            </a:pPr>
            <a:r>
              <a:rPr lang="pl-PL" sz="4000" dirty="0">
                <a:solidFill>
                  <a:schemeClr val="tx2"/>
                </a:solidFill>
              </a:rPr>
              <a:t>Co na to jádro?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443707" y="1069044"/>
            <a:ext cx="8256586" cy="4857784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cs-CZ" sz="2400" dirty="0"/>
              <a:t>Staví se hlavně v Číně a rozvojových zemích, ve vyspělých zemích převažuje útlum, celkově stagnace.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cs-CZ" sz="2400" dirty="0"/>
              <a:t>Westinghouse – prošel si bankrotem. Žádná reference v Evropě a zatím ani z domovské USA.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cs-CZ" sz="2400" dirty="0"/>
              <a:t>EDF – příliš velký blok. A stav JE ve Francii varuje…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cs-CZ" sz="2400" dirty="0"/>
              <a:t>Jihokorejský APR 1400 - příliš velký blok. Žádná reference v Evropě.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cs-CZ" sz="2400" dirty="0" err="1"/>
              <a:t>Rosatom</a:t>
            </a:r>
            <a:r>
              <a:rPr lang="cs-CZ" sz="2400" dirty="0"/>
              <a:t> – nejlepší reference, ale Rusy a Číňany tu nechceme</a:t>
            </a:r>
          </a:p>
          <a:p>
            <a:pPr marL="0" indent="0">
              <a:lnSpc>
                <a:spcPct val="114000"/>
              </a:lnSpc>
              <a:spcBef>
                <a:spcPts val="1200"/>
              </a:spcBef>
              <a:buNone/>
            </a:pPr>
            <a:r>
              <a:rPr lang="cs-CZ" sz="2400" dirty="0"/>
              <a:t>Nemůžeme ale jen čekat, až se za cca 20 let 1 blok dostaví.</a:t>
            </a:r>
          </a:p>
          <a:p>
            <a:pPr marL="0" indent="0">
              <a:buNone/>
            </a:pPr>
            <a:endParaRPr lang="cs-CZ" b="1" dirty="0"/>
          </a:p>
        </p:txBody>
      </p:sp>
      <p:sp>
        <p:nvSpPr>
          <p:cNvPr id="7" name="Zástupný symbol pro číslo snímku 3"/>
          <p:cNvSpPr txBox="1">
            <a:spLocks noGrp="1"/>
          </p:cNvSpPr>
          <p:nvPr/>
        </p:nvSpPr>
        <p:spPr bwMode="auto">
          <a:xfrm>
            <a:off x="7308304" y="6284168"/>
            <a:ext cx="1655168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>
              <a:defRPr/>
            </a:pPr>
            <a:fld id="{ADEDF1BD-E290-4699-9FD0-9C4EE71028A6}" type="slidenum">
              <a:rPr lang="cs-CZ" sz="1400" b="1">
                <a:latin typeface="+mn-lt"/>
              </a:rPr>
              <a:pPr algn="r">
                <a:defRPr/>
              </a:pPr>
              <a:t>20</a:t>
            </a:fld>
            <a:endParaRPr lang="cs-CZ" sz="1400" b="1" dirty="0">
              <a:latin typeface="+mn-lt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193402"/>
            <a:ext cx="7668344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číslo snímku 3"/>
          <p:cNvSpPr txBox="1">
            <a:spLocks noGrp="1"/>
          </p:cNvSpPr>
          <p:nvPr/>
        </p:nvSpPr>
        <p:spPr bwMode="auto">
          <a:xfrm>
            <a:off x="7092280" y="6381328"/>
            <a:ext cx="1905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75FE58A-E0DE-44D6-BE6E-B895274EF4D6}" type="slidenum">
              <a:rPr lang="cs-CZ" sz="1400">
                <a:latin typeface="Calibri" pitchFamily="34" charset="0"/>
              </a:rPr>
              <a:pPr algn="r" eaLnBrk="1" hangingPunct="1"/>
              <a:t>20</a:t>
            </a:fld>
            <a:endParaRPr lang="cs-CZ" sz="1400">
              <a:latin typeface="Calibri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3402"/>
            <a:ext cx="1475656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63409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13594"/>
            <a:ext cx="9144000" cy="1102866"/>
          </a:xfrm>
        </p:spPr>
        <p:txBody>
          <a:bodyPr/>
          <a:lstStyle/>
          <a:p>
            <a:pPr algn="ctr">
              <a:lnSpc>
                <a:spcPts val="4300"/>
              </a:lnSpc>
            </a:pPr>
            <a:r>
              <a:rPr lang="cs-CZ" sz="3600" dirty="0">
                <a:solidFill>
                  <a:schemeClr val="tx2"/>
                </a:solidFill>
              </a:rPr>
              <a:t>Problém je tu už nyní – skokový nárůst cen pro koncové zákazníky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395536" y="1604386"/>
            <a:ext cx="8312138" cy="4056862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lnSpc>
                <a:spcPct val="120000"/>
              </a:lnSpc>
              <a:spcBef>
                <a:spcPts val="1800"/>
              </a:spcBef>
              <a:spcAft>
                <a:spcPts val="1200"/>
              </a:spcAft>
              <a:buNone/>
            </a:pPr>
            <a:r>
              <a:rPr lang="cs-CZ" sz="2800" dirty="0"/>
              <a:t>Konec BEE (včetně X-Energie, </a:t>
            </a:r>
            <a:r>
              <a:rPr lang="cs-CZ" sz="2800" dirty="0" err="1"/>
              <a:t>Comfort</a:t>
            </a:r>
            <a:r>
              <a:rPr lang="cs-CZ" sz="2800" dirty="0"/>
              <a:t> </a:t>
            </a:r>
            <a:r>
              <a:rPr lang="cs-CZ" sz="2800" dirty="0" err="1"/>
              <a:t>Energy</a:t>
            </a:r>
            <a:r>
              <a:rPr lang="cs-CZ" sz="2800" dirty="0"/>
              <a:t>, 3e, Energie ČS), následovaný dalšími</a:t>
            </a:r>
            <a:r>
              <a:rPr lang="cs-CZ" sz="2800" dirty="0">
                <a:solidFill>
                  <a:srgbClr val="000000"/>
                </a:solidFill>
                <a:latin typeface="PT Sans" panose="020B0503020203020204" pitchFamily="34" charset="-18"/>
              </a:rPr>
              <a:t>, nyní celkově cca 25 dodavatelů.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cs-CZ" sz="2800" dirty="0"/>
              <a:t>Někteří dodavatelé, včetně těch největších, dokonce odmítají přijímat nové klienty.</a:t>
            </a:r>
          </a:p>
          <a:p>
            <a:pPr marL="0" indent="0">
              <a:lnSpc>
                <a:spcPct val="120000"/>
              </a:lnSpc>
              <a:spcBef>
                <a:spcPts val="1800"/>
              </a:spcBef>
              <a:spcAft>
                <a:spcPts val="1200"/>
              </a:spcAft>
              <a:buNone/>
            </a:pPr>
            <a:endParaRPr lang="cs-CZ" sz="2400" b="1" dirty="0">
              <a:solidFill>
                <a:srgbClr val="000000"/>
              </a:solidFill>
              <a:latin typeface="PT Sans" panose="020B0503020203020204" pitchFamily="34" charset="-18"/>
            </a:endParaRPr>
          </a:p>
          <a:p>
            <a:pPr marL="0" indent="0">
              <a:buNone/>
            </a:pPr>
            <a:endParaRPr lang="cs-CZ" sz="2800" b="1" dirty="0"/>
          </a:p>
          <a:p>
            <a:pPr marL="0" indent="0">
              <a:buNone/>
            </a:pPr>
            <a:endParaRPr lang="cs-CZ" sz="2800" b="1" dirty="0"/>
          </a:p>
        </p:txBody>
      </p:sp>
      <p:sp>
        <p:nvSpPr>
          <p:cNvPr id="7" name="Zástupný symbol pro číslo snímku 3"/>
          <p:cNvSpPr txBox="1">
            <a:spLocks noGrp="1"/>
          </p:cNvSpPr>
          <p:nvPr/>
        </p:nvSpPr>
        <p:spPr bwMode="auto">
          <a:xfrm>
            <a:off x="7308304" y="6284168"/>
            <a:ext cx="1655168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>
              <a:defRPr/>
            </a:pPr>
            <a:fld id="{ADEDF1BD-E290-4699-9FD0-9C4EE71028A6}" type="slidenum">
              <a:rPr lang="cs-CZ" sz="1400" b="1">
                <a:latin typeface="+mn-lt"/>
              </a:rPr>
              <a:pPr algn="r">
                <a:defRPr/>
              </a:pPr>
              <a:t>21</a:t>
            </a:fld>
            <a:endParaRPr lang="cs-CZ" sz="1400" b="1" dirty="0">
              <a:latin typeface="+mn-lt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193402"/>
            <a:ext cx="7668344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číslo snímku 3"/>
          <p:cNvSpPr txBox="1">
            <a:spLocks noGrp="1"/>
          </p:cNvSpPr>
          <p:nvPr/>
        </p:nvSpPr>
        <p:spPr bwMode="auto">
          <a:xfrm>
            <a:off x="7092280" y="6381328"/>
            <a:ext cx="1905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75FE58A-E0DE-44D6-BE6E-B895274EF4D6}" type="slidenum">
              <a:rPr lang="cs-CZ" sz="1400">
                <a:latin typeface="Calibri" pitchFamily="34" charset="0"/>
              </a:rPr>
              <a:pPr algn="r" eaLnBrk="1" hangingPunct="1"/>
              <a:t>21</a:t>
            </a:fld>
            <a:endParaRPr lang="cs-CZ" sz="1400">
              <a:latin typeface="Calibri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3402"/>
            <a:ext cx="1475656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7743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13594"/>
            <a:ext cx="9144000" cy="551433"/>
          </a:xfrm>
        </p:spPr>
        <p:txBody>
          <a:bodyPr/>
          <a:lstStyle/>
          <a:p>
            <a:pPr algn="ctr">
              <a:lnSpc>
                <a:spcPts val="4300"/>
              </a:lnSpc>
            </a:pPr>
            <a:r>
              <a:rPr lang="cs-CZ" sz="3600" dirty="0">
                <a:solidFill>
                  <a:schemeClr val="tx2"/>
                </a:solidFill>
              </a:rPr>
              <a:t>A kdo za to vše může?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395536" y="1036972"/>
            <a:ext cx="8312138" cy="4624276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2800" b="1" dirty="0"/>
              <a:t>Babiš?</a:t>
            </a:r>
          </a:p>
          <a:p>
            <a:pPr marL="0" indent="0">
              <a:buNone/>
            </a:pPr>
            <a:endParaRPr lang="cs-CZ" sz="2800" b="1" dirty="0"/>
          </a:p>
          <a:p>
            <a:pPr marL="0" indent="0">
              <a:buNone/>
            </a:pPr>
            <a:r>
              <a:rPr lang="cs-CZ" sz="2800" b="1" dirty="0"/>
              <a:t>Green </a:t>
            </a:r>
            <a:r>
              <a:rPr lang="cs-CZ" sz="2800" b="1" dirty="0" err="1"/>
              <a:t>Deal</a:t>
            </a:r>
            <a:r>
              <a:rPr lang="cs-CZ" sz="2800" b="1" dirty="0"/>
              <a:t>?</a:t>
            </a:r>
          </a:p>
          <a:p>
            <a:pPr marL="0" indent="0">
              <a:buNone/>
            </a:pPr>
            <a:endParaRPr lang="cs-CZ" sz="2800" b="1" dirty="0"/>
          </a:p>
          <a:p>
            <a:pPr marL="0" indent="0">
              <a:buNone/>
            </a:pPr>
            <a:r>
              <a:rPr lang="cs-CZ" sz="2800" b="1" dirty="0"/>
              <a:t>Putin? </a:t>
            </a:r>
          </a:p>
          <a:p>
            <a:pPr marL="0" indent="0">
              <a:buNone/>
            </a:pPr>
            <a:endParaRPr lang="cs-CZ" sz="2800" b="1" dirty="0"/>
          </a:p>
          <a:p>
            <a:pPr marL="0" indent="0">
              <a:buNone/>
            </a:pPr>
            <a:r>
              <a:rPr lang="cs-CZ" sz="2800" b="1" dirty="0"/>
              <a:t>Němci?</a:t>
            </a:r>
          </a:p>
          <a:p>
            <a:pPr marL="0" indent="0">
              <a:buNone/>
            </a:pPr>
            <a:endParaRPr lang="cs-CZ" sz="2800" b="1" dirty="0"/>
          </a:p>
          <a:p>
            <a:pPr marL="0" indent="0">
              <a:buNone/>
            </a:pPr>
            <a:r>
              <a:rPr lang="cs-CZ" sz="2800" b="1" dirty="0"/>
              <a:t>Proč si nenecháme naši levnou elektřinu?</a:t>
            </a:r>
          </a:p>
        </p:txBody>
      </p:sp>
      <p:sp>
        <p:nvSpPr>
          <p:cNvPr id="7" name="Zástupný symbol pro číslo snímku 3"/>
          <p:cNvSpPr txBox="1">
            <a:spLocks noGrp="1"/>
          </p:cNvSpPr>
          <p:nvPr/>
        </p:nvSpPr>
        <p:spPr bwMode="auto">
          <a:xfrm>
            <a:off x="7308304" y="6284168"/>
            <a:ext cx="1655168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>
              <a:defRPr/>
            </a:pPr>
            <a:fld id="{ADEDF1BD-E290-4699-9FD0-9C4EE71028A6}" type="slidenum">
              <a:rPr lang="cs-CZ" sz="1400" b="1">
                <a:latin typeface="+mn-lt"/>
              </a:rPr>
              <a:pPr algn="r">
                <a:defRPr/>
              </a:pPr>
              <a:t>22</a:t>
            </a:fld>
            <a:endParaRPr lang="cs-CZ" sz="1400" b="1" dirty="0">
              <a:latin typeface="+mn-lt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193402"/>
            <a:ext cx="7668344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číslo snímku 3"/>
          <p:cNvSpPr txBox="1">
            <a:spLocks noGrp="1"/>
          </p:cNvSpPr>
          <p:nvPr/>
        </p:nvSpPr>
        <p:spPr bwMode="auto">
          <a:xfrm>
            <a:off x="7092280" y="6381328"/>
            <a:ext cx="1905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75FE58A-E0DE-44D6-BE6E-B895274EF4D6}" type="slidenum">
              <a:rPr lang="cs-CZ" sz="1400">
                <a:latin typeface="Calibri" pitchFamily="34" charset="0"/>
              </a:rPr>
              <a:pPr algn="r" eaLnBrk="1" hangingPunct="1"/>
              <a:t>22</a:t>
            </a:fld>
            <a:endParaRPr lang="cs-CZ" sz="1400">
              <a:latin typeface="Calibri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3402"/>
            <a:ext cx="1475656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96361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13594"/>
            <a:ext cx="9144000" cy="551433"/>
          </a:xfrm>
        </p:spPr>
        <p:txBody>
          <a:bodyPr/>
          <a:lstStyle/>
          <a:p>
            <a:pPr algn="ctr">
              <a:lnSpc>
                <a:spcPts val="4300"/>
              </a:lnSpc>
            </a:pPr>
            <a:r>
              <a:rPr lang="cs-CZ" sz="3600" dirty="0">
                <a:solidFill>
                  <a:schemeClr val="tx2"/>
                </a:solidFill>
              </a:rPr>
              <a:t>Aspoň na něčem se EU shodla (kromě sankcí)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395536" y="1036972"/>
            <a:ext cx="8312138" cy="4840300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sz="2800" b="0" i="0" dirty="0">
                <a:solidFill>
                  <a:srgbClr val="333333"/>
                </a:solidFill>
                <a:effectLst/>
              </a:rPr>
              <a:t>Povinnost naplnění zásobníků na min.80% (splněno)</a:t>
            </a:r>
          </a:p>
          <a:p>
            <a:pPr marL="0" indent="0" algn="just">
              <a:buNone/>
            </a:pPr>
            <a:endParaRPr lang="cs-CZ" sz="2800" b="0" i="0" dirty="0">
              <a:solidFill>
                <a:srgbClr val="333333"/>
              </a:solidFill>
              <a:effectLst/>
            </a:endParaRPr>
          </a:p>
          <a:p>
            <a:pPr marL="0" indent="0" algn="just">
              <a:buNone/>
            </a:pPr>
            <a:r>
              <a:rPr lang="cs-CZ" sz="2800" dirty="0">
                <a:solidFill>
                  <a:srgbClr val="333333"/>
                </a:solidFill>
              </a:rPr>
              <a:t>Snížení spotřeby plynu o 15% (asi se to podaří)</a:t>
            </a:r>
          </a:p>
          <a:p>
            <a:pPr marL="0" indent="0" algn="just">
              <a:buNone/>
            </a:pPr>
            <a:endParaRPr lang="cs-CZ" sz="2800" dirty="0">
              <a:solidFill>
                <a:srgbClr val="333333"/>
              </a:solidFill>
            </a:endParaRPr>
          </a:p>
          <a:p>
            <a:pPr marL="0" indent="0" algn="just">
              <a:buNone/>
            </a:pPr>
            <a:r>
              <a:rPr lang="cs-CZ" sz="2800" dirty="0">
                <a:solidFill>
                  <a:srgbClr val="333333"/>
                </a:solidFill>
              </a:rPr>
              <a:t>S</a:t>
            </a:r>
            <a:r>
              <a:rPr lang="cs-CZ" sz="2800" b="0" i="0" dirty="0">
                <a:solidFill>
                  <a:srgbClr val="333333"/>
                </a:solidFill>
                <a:effectLst/>
              </a:rPr>
              <a:t>nížení spotřeby elektřiny ve špičkách o 5% </a:t>
            </a:r>
            <a:r>
              <a:rPr lang="cs-CZ" sz="2800" dirty="0">
                <a:solidFill>
                  <a:srgbClr val="333333"/>
                </a:solidFill>
              </a:rPr>
              <a:t>(asi taky)</a:t>
            </a:r>
          </a:p>
          <a:p>
            <a:pPr marL="0" indent="0" algn="just">
              <a:buNone/>
            </a:pPr>
            <a:endParaRPr lang="cs-CZ" sz="2800" dirty="0">
              <a:solidFill>
                <a:srgbClr val="333333"/>
              </a:solidFill>
            </a:endParaRPr>
          </a:p>
          <a:p>
            <a:pPr marL="0" indent="0" algn="just">
              <a:buNone/>
            </a:pPr>
            <a:r>
              <a:rPr lang="cs-CZ" sz="2800" dirty="0">
                <a:solidFill>
                  <a:srgbClr val="333333"/>
                </a:solidFill>
              </a:rPr>
              <a:t>Více povolenek na trh, snížit tak jejich cenu</a:t>
            </a:r>
          </a:p>
          <a:p>
            <a:pPr marL="0" indent="0" algn="just">
              <a:buNone/>
            </a:pPr>
            <a:endParaRPr lang="cs-CZ" sz="2800" dirty="0">
              <a:solidFill>
                <a:srgbClr val="333333"/>
              </a:solidFill>
            </a:endParaRPr>
          </a:p>
          <a:p>
            <a:pPr marL="0" indent="0" algn="just">
              <a:buNone/>
            </a:pPr>
            <a:r>
              <a:rPr lang="cs-CZ" sz="2800" b="0" i="0" dirty="0">
                <a:solidFill>
                  <a:srgbClr val="333333"/>
                </a:solidFill>
                <a:effectLst/>
              </a:rPr>
              <a:t>Strop na ceny </a:t>
            </a:r>
            <a:r>
              <a:rPr lang="cs-CZ" sz="2800" dirty="0">
                <a:solidFill>
                  <a:srgbClr val="333333"/>
                </a:solidFill>
              </a:rPr>
              <a:t>neplynových elektráren 180 EUR/</a:t>
            </a:r>
            <a:r>
              <a:rPr lang="cs-CZ" sz="2800" dirty="0" err="1">
                <a:solidFill>
                  <a:srgbClr val="333333"/>
                </a:solidFill>
              </a:rPr>
              <a:t>MWh</a:t>
            </a:r>
            <a:endParaRPr lang="cs-CZ" sz="2800" dirty="0">
              <a:solidFill>
                <a:srgbClr val="333333"/>
              </a:solidFill>
            </a:endParaRPr>
          </a:p>
          <a:p>
            <a:pPr marL="0" indent="0" algn="just">
              <a:buNone/>
            </a:pPr>
            <a:endParaRPr lang="cs-CZ" sz="2800" dirty="0">
              <a:solidFill>
                <a:srgbClr val="333333"/>
              </a:solidFill>
            </a:endParaRPr>
          </a:p>
          <a:p>
            <a:pPr marL="0" indent="0" algn="just">
              <a:buNone/>
            </a:pPr>
            <a:r>
              <a:rPr lang="cs-CZ" sz="2800" b="0" i="0" dirty="0">
                <a:solidFill>
                  <a:srgbClr val="333333"/>
                </a:solidFill>
                <a:effectLst/>
              </a:rPr>
              <a:t>Zdanění producentů fosilních paliv.</a:t>
            </a:r>
          </a:p>
          <a:p>
            <a:pPr marL="0" indent="0" algn="l">
              <a:buNone/>
            </a:pPr>
            <a:endParaRPr lang="cs-CZ" sz="2800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marL="0" indent="0">
              <a:buNone/>
            </a:pPr>
            <a:br>
              <a:rPr lang="cs-CZ" sz="2000" dirty="0"/>
            </a:br>
            <a:endParaRPr lang="cs-CZ" sz="2400" b="1" dirty="0"/>
          </a:p>
        </p:txBody>
      </p:sp>
      <p:sp>
        <p:nvSpPr>
          <p:cNvPr id="7" name="Zástupný symbol pro číslo snímku 3"/>
          <p:cNvSpPr txBox="1">
            <a:spLocks noGrp="1"/>
          </p:cNvSpPr>
          <p:nvPr/>
        </p:nvSpPr>
        <p:spPr bwMode="auto">
          <a:xfrm>
            <a:off x="7308304" y="6284168"/>
            <a:ext cx="1655168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>
              <a:defRPr/>
            </a:pPr>
            <a:fld id="{ADEDF1BD-E290-4699-9FD0-9C4EE71028A6}" type="slidenum">
              <a:rPr lang="cs-CZ" sz="1400" b="1">
                <a:latin typeface="+mn-lt"/>
              </a:rPr>
              <a:pPr algn="r">
                <a:defRPr/>
              </a:pPr>
              <a:t>23</a:t>
            </a:fld>
            <a:endParaRPr lang="cs-CZ" sz="1400" b="1" dirty="0">
              <a:latin typeface="+mn-lt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193402"/>
            <a:ext cx="7668344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číslo snímku 3"/>
          <p:cNvSpPr txBox="1">
            <a:spLocks noGrp="1"/>
          </p:cNvSpPr>
          <p:nvPr/>
        </p:nvSpPr>
        <p:spPr bwMode="auto">
          <a:xfrm>
            <a:off x="7092280" y="6381328"/>
            <a:ext cx="1905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75FE58A-E0DE-44D6-BE6E-B895274EF4D6}" type="slidenum">
              <a:rPr lang="cs-CZ" sz="1400">
                <a:latin typeface="Calibri" pitchFamily="34" charset="0"/>
              </a:rPr>
              <a:pPr algn="r" eaLnBrk="1" hangingPunct="1"/>
              <a:t>23</a:t>
            </a:fld>
            <a:endParaRPr lang="cs-CZ" sz="1400">
              <a:latin typeface="Calibri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3402"/>
            <a:ext cx="1475656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15895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13594"/>
            <a:ext cx="9144000" cy="551433"/>
          </a:xfrm>
        </p:spPr>
        <p:txBody>
          <a:bodyPr/>
          <a:lstStyle/>
          <a:p>
            <a:pPr algn="ctr">
              <a:lnSpc>
                <a:spcPts val="4300"/>
              </a:lnSpc>
            </a:pPr>
            <a:r>
              <a:rPr lang="cs-CZ" sz="3600" dirty="0">
                <a:solidFill>
                  <a:schemeClr val="tx2"/>
                </a:solidFill>
              </a:rPr>
              <a:t>A na něčem se shodla i vláda ČR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395536" y="1036972"/>
            <a:ext cx="8312138" cy="4952354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 algn="l">
              <a:buNone/>
            </a:pPr>
            <a:r>
              <a:rPr lang="cs-CZ" sz="2800" b="0" i="0" dirty="0">
                <a:solidFill>
                  <a:srgbClr val="333333"/>
                </a:solidFill>
                <a:effectLst/>
                <a:latin typeface="+mj-lt"/>
              </a:rPr>
              <a:t>Změny pro režim DPI (hotovo)</a:t>
            </a:r>
          </a:p>
          <a:p>
            <a:pPr algn="l">
              <a:buFontTx/>
              <a:buChar char="-"/>
            </a:pPr>
            <a:endParaRPr lang="cs-CZ" sz="2800" b="0" i="0" dirty="0">
              <a:solidFill>
                <a:srgbClr val="333333"/>
              </a:solidFill>
              <a:effectLst/>
              <a:latin typeface="+mj-lt"/>
            </a:endParaRPr>
          </a:p>
          <a:p>
            <a:pPr marL="0" indent="0" algn="l">
              <a:buNone/>
            </a:pPr>
            <a:r>
              <a:rPr lang="cs-CZ" sz="2800" dirty="0">
                <a:solidFill>
                  <a:srgbClr val="333333"/>
                </a:solidFill>
                <a:latin typeface="+mj-lt"/>
              </a:rPr>
              <a:t>Podpora plnění zásobníků plynu (hotovo)</a:t>
            </a:r>
          </a:p>
          <a:p>
            <a:pPr marL="0" indent="0" algn="l">
              <a:buNone/>
            </a:pPr>
            <a:endParaRPr lang="cs-CZ" sz="2800" b="0" i="0" dirty="0">
              <a:solidFill>
                <a:srgbClr val="333333"/>
              </a:solidFill>
              <a:effectLst/>
              <a:latin typeface="+mj-lt"/>
            </a:endParaRPr>
          </a:p>
          <a:p>
            <a:pPr marL="0" indent="0" algn="l">
              <a:buNone/>
            </a:pPr>
            <a:r>
              <a:rPr lang="cs-CZ" sz="2800" dirty="0">
                <a:solidFill>
                  <a:srgbClr val="333333"/>
                </a:solidFill>
                <a:latin typeface="+mj-lt"/>
              </a:rPr>
              <a:t>Úsporný tarif (mrtvě narozené dítě, jen do konce roku)</a:t>
            </a:r>
          </a:p>
          <a:p>
            <a:pPr marL="0" indent="0" algn="l">
              <a:buNone/>
            </a:pPr>
            <a:endParaRPr lang="cs-CZ" sz="2800" dirty="0">
              <a:solidFill>
                <a:srgbClr val="333333"/>
              </a:solidFill>
              <a:latin typeface="+mj-lt"/>
            </a:endParaRPr>
          </a:p>
          <a:p>
            <a:pPr marL="0" indent="0" algn="l">
              <a:buNone/>
            </a:pPr>
            <a:r>
              <a:rPr lang="cs-CZ" sz="2800" dirty="0">
                <a:solidFill>
                  <a:srgbClr val="333333"/>
                </a:solidFill>
                <a:latin typeface="+mj-lt"/>
              </a:rPr>
              <a:t>Prominutí plateb na OZE (od 1.10.2022)</a:t>
            </a:r>
          </a:p>
          <a:p>
            <a:pPr marL="0" indent="0" algn="l">
              <a:buNone/>
            </a:pPr>
            <a:endParaRPr lang="cs-CZ" sz="2800" dirty="0">
              <a:solidFill>
                <a:srgbClr val="333333"/>
              </a:solidFill>
              <a:latin typeface="+mj-lt"/>
            </a:endParaRPr>
          </a:p>
          <a:p>
            <a:pPr marL="0" indent="0" algn="l">
              <a:buNone/>
            </a:pPr>
            <a:r>
              <a:rPr lang="cs-CZ" sz="2800" b="0" i="0" dirty="0" err="1">
                <a:solidFill>
                  <a:srgbClr val="333333"/>
                </a:solidFill>
                <a:effectLst/>
                <a:latin typeface="+mj-lt"/>
              </a:rPr>
              <a:t>Zastropování</a:t>
            </a:r>
            <a:r>
              <a:rPr lang="cs-CZ" sz="2800" b="0" i="0" dirty="0">
                <a:solidFill>
                  <a:srgbClr val="333333"/>
                </a:solidFill>
                <a:effectLst/>
                <a:latin typeface="+mj-lt"/>
              </a:rPr>
              <a:t> konečných cen od 1.1.2023</a:t>
            </a:r>
          </a:p>
          <a:p>
            <a:pPr marL="0" indent="0" algn="l">
              <a:buNone/>
            </a:pPr>
            <a:endParaRPr lang="cs-CZ" sz="2800" b="0" i="0" dirty="0">
              <a:solidFill>
                <a:srgbClr val="333333"/>
              </a:solidFill>
              <a:effectLst/>
              <a:latin typeface="+mj-lt"/>
            </a:endParaRPr>
          </a:p>
          <a:p>
            <a:pPr marL="0" indent="0" algn="l">
              <a:buNone/>
            </a:pPr>
            <a:r>
              <a:rPr lang="cs-CZ" sz="2800" dirty="0">
                <a:solidFill>
                  <a:srgbClr val="333333"/>
                </a:solidFill>
                <a:latin typeface="+mj-lt"/>
              </a:rPr>
              <a:t>Zdanění energetiky, rafinérií a bank</a:t>
            </a:r>
            <a:br>
              <a:rPr lang="cs-CZ" sz="2000" dirty="0">
                <a:latin typeface="+mj-lt"/>
              </a:rPr>
            </a:br>
            <a:endParaRPr lang="cs-CZ" sz="2400" b="1" dirty="0">
              <a:latin typeface="+mj-lt"/>
            </a:endParaRPr>
          </a:p>
        </p:txBody>
      </p:sp>
      <p:sp>
        <p:nvSpPr>
          <p:cNvPr id="7" name="Zástupný symbol pro číslo snímku 3"/>
          <p:cNvSpPr txBox="1">
            <a:spLocks noGrp="1"/>
          </p:cNvSpPr>
          <p:nvPr/>
        </p:nvSpPr>
        <p:spPr bwMode="auto">
          <a:xfrm>
            <a:off x="7308304" y="6284168"/>
            <a:ext cx="1655168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>
              <a:defRPr/>
            </a:pPr>
            <a:fld id="{ADEDF1BD-E290-4699-9FD0-9C4EE71028A6}" type="slidenum">
              <a:rPr lang="cs-CZ" sz="1400" b="1">
                <a:latin typeface="+mn-lt"/>
              </a:rPr>
              <a:pPr algn="r">
                <a:defRPr/>
              </a:pPr>
              <a:t>24</a:t>
            </a:fld>
            <a:endParaRPr lang="cs-CZ" sz="1400" b="1" dirty="0">
              <a:latin typeface="+mn-lt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193402"/>
            <a:ext cx="7668344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číslo snímku 3"/>
          <p:cNvSpPr txBox="1">
            <a:spLocks noGrp="1"/>
          </p:cNvSpPr>
          <p:nvPr/>
        </p:nvSpPr>
        <p:spPr bwMode="auto">
          <a:xfrm>
            <a:off x="7092280" y="6381328"/>
            <a:ext cx="1905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75FE58A-E0DE-44D6-BE6E-B895274EF4D6}" type="slidenum">
              <a:rPr lang="cs-CZ" sz="1400">
                <a:latin typeface="Calibri" pitchFamily="34" charset="0"/>
              </a:rPr>
              <a:pPr algn="r" eaLnBrk="1" hangingPunct="1"/>
              <a:t>24</a:t>
            </a:fld>
            <a:endParaRPr lang="cs-CZ" sz="1400">
              <a:latin typeface="Calibri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3402"/>
            <a:ext cx="1475656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72417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13594"/>
            <a:ext cx="9144000" cy="551433"/>
          </a:xfrm>
        </p:spPr>
        <p:txBody>
          <a:bodyPr/>
          <a:lstStyle/>
          <a:p>
            <a:pPr algn="ctr">
              <a:lnSpc>
                <a:spcPts val="4300"/>
              </a:lnSpc>
            </a:pPr>
            <a:r>
              <a:rPr lang="cs-CZ" sz="3600" dirty="0">
                <a:solidFill>
                  <a:schemeClr val="tx2"/>
                </a:solidFill>
              </a:rPr>
              <a:t>A nějaké rady na závěr?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395536" y="1036972"/>
            <a:ext cx="8312138" cy="4624276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 algn="l">
              <a:buNone/>
            </a:pPr>
            <a:r>
              <a:rPr lang="cs-CZ" sz="2800" dirty="0">
                <a:solidFill>
                  <a:srgbClr val="333333"/>
                </a:solidFill>
                <a:latin typeface="+mj-lt"/>
              </a:rPr>
              <a:t>Nejvíce záleží na dalším vývoji na Ukrajině (?)</a:t>
            </a:r>
          </a:p>
          <a:p>
            <a:pPr marL="0" indent="0" algn="l">
              <a:buNone/>
            </a:pPr>
            <a:endParaRPr lang="cs-CZ" sz="2800" dirty="0">
              <a:solidFill>
                <a:srgbClr val="333333"/>
              </a:solidFill>
              <a:latin typeface="+mj-lt"/>
            </a:endParaRPr>
          </a:p>
          <a:p>
            <a:pPr marL="0" indent="0" algn="l">
              <a:buNone/>
            </a:pPr>
            <a:r>
              <a:rPr lang="cs-CZ" sz="2800" dirty="0">
                <a:solidFill>
                  <a:srgbClr val="333333"/>
                </a:solidFill>
                <a:latin typeface="+mj-lt"/>
              </a:rPr>
              <a:t>Teď hlavně šetřit a vydržet, ceny klesnou!</a:t>
            </a:r>
          </a:p>
          <a:p>
            <a:pPr marL="0" indent="0" algn="l">
              <a:buNone/>
            </a:pPr>
            <a:endParaRPr lang="cs-CZ" sz="2800" dirty="0">
              <a:solidFill>
                <a:srgbClr val="333333"/>
              </a:solidFill>
              <a:latin typeface="+mj-lt"/>
            </a:endParaRPr>
          </a:p>
          <a:p>
            <a:pPr marL="0" indent="0" algn="l">
              <a:buNone/>
            </a:pPr>
            <a:r>
              <a:rPr lang="cs-CZ" sz="2800" dirty="0">
                <a:solidFill>
                  <a:srgbClr val="333333"/>
                </a:solidFill>
                <a:latin typeface="+mj-lt"/>
              </a:rPr>
              <a:t>Pak se lze rozhlédnout po trhu a vybrat dodavatele</a:t>
            </a:r>
          </a:p>
          <a:p>
            <a:pPr marL="0" indent="0" algn="l">
              <a:buNone/>
            </a:pPr>
            <a:endParaRPr lang="cs-CZ" sz="2800" dirty="0">
              <a:solidFill>
                <a:srgbClr val="333333"/>
              </a:solidFill>
              <a:latin typeface="+mj-lt"/>
            </a:endParaRPr>
          </a:p>
          <a:p>
            <a:pPr marL="0" indent="0" algn="l">
              <a:buNone/>
            </a:pPr>
            <a:r>
              <a:rPr lang="cs-CZ" sz="2800" dirty="0">
                <a:latin typeface="+mj-lt"/>
              </a:rPr>
              <a:t>A pokud vám končí životnost plynového kotle, tak už raději nekupovat nový.</a:t>
            </a:r>
            <a:br>
              <a:rPr lang="cs-CZ" sz="2800" dirty="0">
                <a:latin typeface="+mj-lt"/>
              </a:rPr>
            </a:br>
            <a:endParaRPr lang="cs-CZ" sz="2800" b="1" dirty="0">
              <a:latin typeface="+mj-lt"/>
            </a:endParaRPr>
          </a:p>
        </p:txBody>
      </p:sp>
      <p:sp>
        <p:nvSpPr>
          <p:cNvPr id="7" name="Zástupný symbol pro číslo snímku 3"/>
          <p:cNvSpPr txBox="1">
            <a:spLocks noGrp="1"/>
          </p:cNvSpPr>
          <p:nvPr/>
        </p:nvSpPr>
        <p:spPr bwMode="auto">
          <a:xfrm>
            <a:off x="7308304" y="6284168"/>
            <a:ext cx="1655168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>
              <a:defRPr/>
            </a:pPr>
            <a:fld id="{ADEDF1BD-E290-4699-9FD0-9C4EE71028A6}" type="slidenum">
              <a:rPr lang="cs-CZ" sz="1400" b="1">
                <a:latin typeface="+mn-lt"/>
              </a:rPr>
              <a:pPr algn="r">
                <a:defRPr/>
              </a:pPr>
              <a:t>25</a:t>
            </a:fld>
            <a:endParaRPr lang="cs-CZ" sz="1400" b="1" dirty="0">
              <a:latin typeface="+mn-lt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193402"/>
            <a:ext cx="7668344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číslo snímku 3"/>
          <p:cNvSpPr txBox="1">
            <a:spLocks noGrp="1"/>
          </p:cNvSpPr>
          <p:nvPr/>
        </p:nvSpPr>
        <p:spPr bwMode="auto">
          <a:xfrm>
            <a:off x="7092280" y="6381328"/>
            <a:ext cx="1905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75FE58A-E0DE-44D6-BE6E-B895274EF4D6}" type="slidenum">
              <a:rPr lang="cs-CZ" sz="1400">
                <a:latin typeface="Calibri" pitchFamily="34" charset="0"/>
              </a:rPr>
              <a:pPr algn="r" eaLnBrk="1" hangingPunct="1"/>
              <a:t>25</a:t>
            </a:fld>
            <a:endParaRPr lang="cs-CZ" sz="1400">
              <a:latin typeface="Calibri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3402"/>
            <a:ext cx="1475656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02940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107504" y="836712"/>
            <a:ext cx="9144000" cy="2232248"/>
          </a:xfrm>
        </p:spPr>
        <p:txBody>
          <a:bodyPr/>
          <a:lstStyle/>
          <a:p>
            <a:pPr marL="0" indent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 b="1" dirty="0"/>
              <a:t>Děkuji za pozornost</a:t>
            </a:r>
          </a:p>
        </p:txBody>
      </p:sp>
      <p:sp>
        <p:nvSpPr>
          <p:cNvPr id="7" name="Zástupný symbol pro číslo snímku 3"/>
          <p:cNvSpPr txBox="1">
            <a:spLocks noGrp="1"/>
          </p:cNvSpPr>
          <p:nvPr/>
        </p:nvSpPr>
        <p:spPr bwMode="auto">
          <a:xfrm>
            <a:off x="7308304" y="6284168"/>
            <a:ext cx="1655168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>
              <a:defRPr/>
            </a:pPr>
            <a:fld id="{ADEDF1BD-E290-4699-9FD0-9C4EE71028A6}" type="slidenum">
              <a:rPr lang="cs-CZ" sz="1400" b="1">
                <a:latin typeface="+mn-lt"/>
              </a:rPr>
              <a:pPr algn="r">
                <a:defRPr/>
              </a:pPr>
              <a:t>26</a:t>
            </a:fld>
            <a:endParaRPr lang="cs-CZ" sz="1400" b="1" dirty="0">
              <a:latin typeface="+mn-lt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193402"/>
            <a:ext cx="7668344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číslo snímku 3"/>
          <p:cNvSpPr txBox="1">
            <a:spLocks noGrp="1"/>
          </p:cNvSpPr>
          <p:nvPr/>
        </p:nvSpPr>
        <p:spPr bwMode="auto">
          <a:xfrm>
            <a:off x="7092280" y="6381328"/>
            <a:ext cx="1905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75FE58A-E0DE-44D6-BE6E-B895274EF4D6}" type="slidenum">
              <a:rPr lang="cs-CZ" sz="1400">
                <a:latin typeface="Calibri" pitchFamily="34" charset="0"/>
              </a:rPr>
              <a:pPr algn="r" eaLnBrk="1" hangingPunct="1"/>
              <a:t>26</a:t>
            </a:fld>
            <a:endParaRPr lang="cs-CZ" sz="1400">
              <a:latin typeface="Calibri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3402"/>
            <a:ext cx="1475656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" y="3645024"/>
            <a:ext cx="9143999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>
              <a:lnSpc>
                <a:spcPts val="4500"/>
              </a:lnSpc>
              <a:spcAft>
                <a:spcPts val="0"/>
              </a:spcAft>
            </a:pPr>
            <a:r>
              <a:rPr lang="cs-CZ" sz="2600" kern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Ing. Jiří Gavor, CSc.</a:t>
            </a:r>
          </a:p>
          <a:p>
            <a:pPr>
              <a:lnSpc>
                <a:spcPts val="4500"/>
              </a:lnSpc>
              <a:spcAft>
                <a:spcPts val="0"/>
              </a:spcAft>
            </a:pPr>
            <a:r>
              <a:rPr lang="cs-CZ" sz="2600" kern="0" dirty="0"/>
              <a:t>ředitel ENA a ANDE</a:t>
            </a:r>
          </a:p>
          <a:p>
            <a:pPr>
              <a:lnSpc>
                <a:spcPts val="4500"/>
              </a:lnSpc>
              <a:spcAft>
                <a:spcPts val="0"/>
              </a:spcAft>
            </a:pPr>
            <a:r>
              <a:rPr lang="cs-CZ" sz="2600" b="0" kern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gavor@ena.cz</a:t>
            </a:r>
          </a:p>
        </p:txBody>
      </p:sp>
    </p:spTree>
    <p:extLst>
      <p:ext uri="{BB962C8B-B14F-4D97-AF65-F5344CB8AC3E}">
        <p14:creationId xmlns:p14="http://schemas.microsoft.com/office/powerpoint/2010/main" val="2515099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32578"/>
            <a:ext cx="9143999" cy="551433"/>
          </a:xfrm>
        </p:spPr>
        <p:txBody>
          <a:bodyPr/>
          <a:lstStyle/>
          <a:p>
            <a:pPr algn="ctr">
              <a:lnSpc>
                <a:spcPts val="4300"/>
              </a:lnSpc>
            </a:pPr>
            <a:r>
              <a:rPr lang="cs-CZ" sz="4000" dirty="0">
                <a:solidFill>
                  <a:schemeClr val="tx2"/>
                </a:solidFill>
              </a:rPr>
              <a:t>Jak to vše loni začalo?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395535" y="1198430"/>
            <a:ext cx="8352928" cy="48403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sz="2600" b="1" dirty="0"/>
              <a:t>Drahé povolenky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sz="2600" b="1" dirty="0"/>
              <a:t>Slabá výroba z větru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sz="2600" b="1" dirty="0"/>
              <a:t>Málo vody ve Skandinávii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sz="2600" b="1" dirty="0"/>
              <a:t>A dorazilo to zdražující uhlí a především drahý plyn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cs-CZ" sz="2600" b="1" dirty="0"/>
              <a:t>To vše tažené rostoucí globální poptávkou, za kterou nabídka pokulhávala. Navíc ve vidině dalšího odstavování jádra (Německo) a uhelných bloků (všude).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endParaRPr lang="cs-CZ" sz="2600" b="1" dirty="0"/>
          </a:p>
          <a:p>
            <a:pPr marL="0" indent="0">
              <a:buNone/>
            </a:pPr>
            <a:br>
              <a:rPr lang="pl-PL" sz="2800" b="1" dirty="0"/>
            </a:br>
            <a:endParaRPr lang="cs-CZ" sz="2800" b="1" dirty="0"/>
          </a:p>
          <a:p>
            <a:pPr marL="0" indent="0">
              <a:buNone/>
            </a:pPr>
            <a:endParaRPr lang="cs-CZ" sz="2800" b="1" dirty="0"/>
          </a:p>
          <a:p>
            <a:pPr marL="0" indent="0">
              <a:buNone/>
            </a:pPr>
            <a:endParaRPr lang="cs-CZ" sz="2800" b="1" dirty="0"/>
          </a:p>
        </p:txBody>
      </p:sp>
      <p:sp>
        <p:nvSpPr>
          <p:cNvPr id="7" name="Zástupný symbol pro číslo snímku 3"/>
          <p:cNvSpPr txBox="1">
            <a:spLocks noGrp="1"/>
          </p:cNvSpPr>
          <p:nvPr/>
        </p:nvSpPr>
        <p:spPr bwMode="auto">
          <a:xfrm>
            <a:off x="7308304" y="6284168"/>
            <a:ext cx="1655168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>
              <a:defRPr/>
            </a:pPr>
            <a:fld id="{ADEDF1BD-E290-4699-9FD0-9C4EE71028A6}" type="slidenum">
              <a:rPr lang="cs-CZ" sz="1400" b="1">
                <a:solidFill>
                  <a:srgbClr val="000000"/>
                </a:solidFill>
                <a:latin typeface="Calibri"/>
              </a:rPr>
              <a:pPr algn="r">
                <a:defRPr/>
              </a:pPr>
              <a:t>3</a:t>
            </a:fld>
            <a:endParaRPr lang="cs-CZ" sz="1400" b="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193402"/>
            <a:ext cx="7668344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číslo snímku 3"/>
          <p:cNvSpPr txBox="1">
            <a:spLocks noGrp="1"/>
          </p:cNvSpPr>
          <p:nvPr/>
        </p:nvSpPr>
        <p:spPr bwMode="auto">
          <a:xfrm>
            <a:off x="7092280" y="6381328"/>
            <a:ext cx="1905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75FE58A-E0DE-44D6-BE6E-B895274EF4D6}" type="slidenum">
              <a:rPr lang="cs-CZ" sz="14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3</a:t>
            </a:fld>
            <a:endParaRPr lang="cs-CZ" sz="14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3402"/>
            <a:ext cx="1475656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1711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77834"/>
            <a:ext cx="9144000" cy="965392"/>
          </a:xfrm>
        </p:spPr>
        <p:txBody>
          <a:bodyPr/>
          <a:lstStyle/>
          <a:p>
            <a:pPr algn="ctr">
              <a:lnSpc>
                <a:spcPts val="4000"/>
              </a:lnSpc>
            </a:pPr>
            <a:r>
              <a:rPr lang="pl-PL" sz="2400" dirty="0">
                <a:solidFill>
                  <a:schemeClr val="tx2"/>
                </a:solidFill>
              </a:rPr>
              <a:t>Dlouhodobý cenový vývoj elektřiny a plynu </a:t>
            </a:r>
            <a:br>
              <a:rPr lang="pl-PL" sz="2400" dirty="0">
                <a:solidFill>
                  <a:schemeClr val="tx2"/>
                </a:solidFill>
              </a:rPr>
            </a:br>
            <a:r>
              <a:rPr lang="pl-PL" sz="2000" dirty="0">
                <a:solidFill>
                  <a:schemeClr val="tx2"/>
                </a:solidFill>
              </a:rPr>
              <a:t>Cena ročního kontraktu na rok dopředu</a:t>
            </a:r>
          </a:p>
        </p:txBody>
      </p:sp>
      <p:sp>
        <p:nvSpPr>
          <p:cNvPr id="7" name="Zástupný symbol pro číslo snímku 3"/>
          <p:cNvSpPr txBox="1">
            <a:spLocks noGrp="1"/>
          </p:cNvSpPr>
          <p:nvPr/>
        </p:nvSpPr>
        <p:spPr bwMode="auto">
          <a:xfrm>
            <a:off x="7308304" y="6284168"/>
            <a:ext cx="1655168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>
              <a:defRPr/>
            </a:pPr>
            <a:fld id="{ADEDF1BD-E290-4699-9FD0-9C4EE71028A6}" type="slidenum">
              <a:rPr lang="cs-CZ" sz="1400" b="1">
                <a:solidFill>
                  <a:srgbClr val="000000"/>
                </a:solidFill>
                <a:latin typeface="Calibri"/>
              </a:rPr>
              <a:pPr algn="r">
                <a:defRPr/>
              </a:pPr>
              <a:t>4</a:t>
            </a:fld>
            <a:endParaRPr lang="cs-CZ" sz="1400" b="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193402"/>
            <a:ext cx="7668344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číslo snímku 3"/>
          <p:cNvSpPr txBox="1">
            <a:spLocks noGrp="1"/>
          </p:cNvSpPr>
          <p:nvPr/>
        </p:nvSpPr>
        <p:spPr bwMode="auto">
          <a:xfrm>
            <a:off x="7092280" y="6381328"/>
            <a:ext cx="1905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75FE58A-E0DE-44D6-BE6E-B895274EF4D6}" type="slidenum">
              <a:rPr lang="cs-CZ" sz="14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4</a:t>
            </a:fld>
            <a:endParaRPr lang="cs-CZ" sz="14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3402"/>
            <a:ext cx="1475656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285720" y="5175419"/>
            <a:ext cx="8518982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sz="1800" dirty="0">
                <a:solidFill>
                  <a:srgbClr val="000000"/>
                </a:solidFill>
                <a:latin typeface="Calibri"/>
              </a:rPr>
              <a:t>Zdroj:</a:t>
            </a:r>
            <a:r>
              <a:rPr lang="cs-CZ" sz="20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David Kučera, PXE, Vývoj na trhu s elektrickou energií a zemním plynem z pohledu PXE, 6.4.2022</a:t>
            </a:r>
            <a:endParaRPr lang="cs-CZ" sz="20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122" name="Obrázek 1">
            <a:extLst>
              <a:ext uri="{FF2B5EF4-FFF2-40B4-BE49-F238E27FC236}">
                <a16:creationId xmlns:a16="http://schemas.microsoft.com/office/drawing/2014/main" id="{D34FF46B-63F4-4C2A-8F81-36936C85B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43226"/>
            <a:ext cx="8337158" cy="393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4036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77834"/>
            <a:ext cx="9144000" cy="965392"/>
          </a:xfrm>
        </p:spPr>
        <p:txBody>
          <a:bodyPr/>
          <a:lstStyle/>
          <a:p>
            <a:pPr algn="ctr">
              <a:lnSpc>
                <a:spcPts val="4000"/>
              </a:lnSpc>
            </a:pPr>
            <a:r>
              <a:rPr lang="pl-PL" sz="2400" dirty="0">
                <a:solidFill>
                  <a:schemeClr val="tx2"/>
                </a:solidFill>
              </a:rPr>
              <a:t>Poslední cenový vývoj elektřiny  </a:t>
            </a:r>
            <a:br>
              <a:rPr lang="pl-PL" sz="2400" dirty="0">
                <a:solidFill>
                  <a:schemeClr val="tx2"/>
                </a:solidFill>
              </a:rPr>
            </a:br>
            <a:r>
              <a:rPr lang="pl-PL" sz="2000" dirty="0">
                <a:solidFill>
                  <a:schemeClr val="tx2"/>
                </a:solidFill>
              </a:rPr>
              <a:t>Cena ročního kontraktu na rok 2023</a:t>
            </a:r>
          </a:p>
        </p:txBody>
      </p:sp>
      <p:sp>
        <p:nvSpPr>
          <p:cNvPr id="7" name="Zástupný symbol pro číslo snímku 3"/>
          <p:cNvSpPr txBox="1">
            <a:spLocks noGrp="1"/>
          </p:cNvSpPr>
          <p:nvPr/>
        </p:nvSpPr>
        <p:spPr bwMode="auto">
          <a:xfrm>
            <a:off x="7308304" y="6284168"/>
            <a:ext cx="1655168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>
              <a:defRPr/>
            </a:pPr>
            <a:fld id="{ADEDF1BD-E290-4699-9FD0-9C4EE71028A6}" type="slidenum">
              <a:rPr lang="cs-CZ" sz="1400" b="1">
                <a:solidFill>
                  <a:srgbClr val="000000"/>
                </a:solidFill>
                <a:latin typeface="Calibri"/>
              </a:rPr>
              <a:pPr algn="r">
                <a:defRPr/>
              </a:pPr>
              <a:t>5</a:t>
            </a:fld>
            <a:endParaRPr lang="cs-CZ" sz="1400" b="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193402"/>
            <a:ext cx="7668344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číslo snímku 3"/>
          <p:cNvSpPr txBox="1">
            <a:spLocks noGrp="1"/>
          </p:cNvSpPr>
          <p:nvPr/>
        </p:nvSpPr>
        <p:spPr bwMode="auto">
          <a:xfrm>
            <a:off x="7092280" y="6381328"/>
            <a:ext cx="1905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75FE58A-E0DE-44D6-BE6E-B895274EF4D6}" type="slidenum">
              <a:rPr lang="cs-CZ" sz="14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5</a:t>
            </a:fld>
            <a:endParaRPr lang="cs-CZ" sz="14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3402"/>
            <a:ext cx="1475656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285720" y="5313918"/>
            <a:ext cx="85189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sz="1800" dirty="0">
                <a:solidFill>
                  <a:srgbClr val="000000"/>
                </a:solidFill>
                <a:latin typeface="Calibri"/>
              </a:rPr>
              <a:t>Zdroj:</a:t>
            </a:r>
            <a:r>
              <a:rPr lang="cs-CZ" sz="20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PXE</a:t>
            </a:r>
            <a:endParaRPr lang="cs-CZ" sz="20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F3258F7-EF85-FB21-03C9-4364C947D5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1669128"/>
            <a:ext cx="8518982" cy="351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37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77834"/>
            <a:ext cx="9144000" cy="465961"/>
          </a:xfrm>
        </p:spPr>
        <p:txBody>
          <a:bodyPr/>
          <a:lstStyle/>
          <a:p>
            <a:pPr algn="ctr">
              <a:lnSpc>
                <a:spcPts val="4000"/>
              </a:lnSpc>
            </a:pPr>
            <a:r>
              <a:rPr lang="pl-PL" sz="2400" dirty="0">
                <a:solidFill>
                  <a:schemeClr val="tx2"/>
                </a:solidFill>
              </a:rPr>
              <a:t>Vývoj rozdílu mezi cenou elektřiny v Německu a dodávky </a:t>
            </a:r>
            <a:r>
              <a:rPr lang="pl-PL" sz="2400">
                <a:solidFill>
                  <a:schemeClr val="tx2"/>
                </a:solidFill>
              </a:rPr>
              <a:t>pro ČR</a:t>
            </a:r>
            <a:endParaRPr lang="pl-PL" sz="2000" dirty="0">
              <a:solidFill>
                <a:schemeClr val="tx2"/>
              </a:solidFill>
            </a:endParaRPr>
          </a:p>
        </p:txBody>
      </p:sp>
      <p:sp>
        <p:nvSpPr>
          <p:cNvPr id="7" name="Zástupný symbol pro číslo snímku 3"/>
          <p:cNvSpPr txBox="1">
            <a:spLocks noGrp="1"/>
          </p:cNvSpPr>
          <p:nvPr/>
        </p:nvSpPr>
        <p:spPr bwMode="auto">
          <a:xfrm>
            <a:off x="7308304" y="6284168"/>
            <a:ext cx="1655168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>
              <a:defRPr/>
            </a:pPr>
            <a:fld id="{ADEDF1BD-E290-4699-9FD0-9C4EE71028A6}" type="slidenum">
              <a:rPr lang="cs-CZ" sz="1400" b="1">
                <a:solidFill>
                  <a:srgbClr val="000000"/>
                </a:solidFill>
                <a:latin typeface="Calibri"/>
              </a:rPr>
              <a:pPr algn="r">
                <a:defRPr/>
              </a:pPr>
              <a:t>6</a:t>
            </a:fld>
            <a:endParaRPr lang="cs-CZ" sz="1400" b="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193402"/>
            <a:ext cx="7668344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číslo snímku 3"/>
          <p:cNvSpPr txBox="1">
            <a:spLocks noGrp="1"/>
          </p:cNvSpPr>
          <p:nvPr/>
        </p:nvSpPr>
        <p:spPr bwMode="auto">
          <a:xfrm>
            <a:off x="7092280" y="6381328"/>
            <a:ext cx="1905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75FE58A-E0DE-44D6-BE6E-B895274EF4D6}" type="slidenum">
              <a:rPr lang="cs-CZ" sz="14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6</a:t>
            </a:fld>
            <a:endParaRPr lang="cs-CZ" sz="14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3402"/>
            <a:ext cx="1475656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285720" y="5313918"/>
            <a:ext cx="85189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sz="1800" dirty="0">
                <a:solidFill>
                  <a:srgbClr val="000000"/>
                </a:solidFill>
                <a:latin typeface="Calibri"/>
              </a:rPr>
              <a:t>Zdroj:</a:t>
            </a:r>
            <a:r>
              <a:rPr lang="cs-CZ" sz="20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cs-CZ" sz="1800" i="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ENA na základě dat EEX, cenová hladina 1.pol.2022</a:t>
            </a:r>
            <a:endParaRPr lang="cs-CZ" sz="20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DE591B-306D-4B3F-AE3A-1C566E509F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035" y="0"/>
            <a:ext cx="1247322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DC71B6F-C351-B17D-2C85-40DE4203FE3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746" t="5689" r="6113" b="12555"/>
          <a:stretch/>
        </p:blipFill>
        <p:spPr>
          <a:xfrm>
            <a:off x="1040423" y="847154"/>
            <a:ext cx="7063154" cy="449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120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77834"/>
            <a:ext cx="9144000" cy="965392"/>
          </a:xfrm>
        </p:spPr>
        <p:txBody>
          <a:bodyPr/>
          <a:lstStyle/>
          <a:p>
            <a:pPr algn="ctr">
              <a:lnSpc>
                <a:spcPts val="4000"/>
              </a:lnSpc>
            </a:pPr>
            <a:r>
              <a:rPr lang="pl-PL" sz="2400" dirty="0">
                <a:solidFill>
                  <a:schemeClr val="tx2"/>
                </a:solidFill>
              </a:rPr>
              <a:t>Poslední cenový vývoj plynu </a:t>
            </a:r>
            <a:br>
              <a:rPr lang="pl-PL" sz="2400" dirty="0">
                <a:solidFill>
                  <a:schemeClr val="tx2"/>
                </a:solidFill>
              </a:rPr>
            </a:br>
            <a:r>
              <a:rPr lang="pl-PL" sz="2000" dirty="0">
                <a:solidFill>
                  <a:schemeClr val="tx2"/>
                </a:solidFill>
              </a:rPr>
              <a:t>Cena ročního kontraktu na rok 2023</a:t>
            </a:r>
          </a:p>
        </p:txBody>
      </p:sp>
      <p:sp>
        <p:nvSpPr>
          <p:cNvPr id="7" name="Zástupný symbol pro číslo snímku 3"/>
          <p:cNvSpPr txBox="1">
            <a:spLocks noGrp="1"/>
          </p:cNvSpPr>
          <p:nvPr/>
        </p:nvSpPr>
        <p:spPr bwMode="auto">
          <a:xfrm>
            <a:off x="7308304" y="6284168"/>
            <a:ext cx="1655168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>
              <a:defRPr/>
            </a:pPr>
            <a:fld id="{ADEDF1BD-E290-4699-9FD0-9C4EE71028A6}" type="slidenum">
              <a:rPr lang="cs-CZ" sz="1400" b="1">
                <a:solidFill>
                  <a:srgbClr val="000000"/>
                </a:solidFill>
                <a:latin typeface="Calibri"/>
              </a:rPr>
              <a:pPr algn="r">
                <a:defRPr/>
              </a:pPr>
              <a:t>7</a:t>
            </a:fld>
            <a:endParaRPr lang="cs-CZ" sz="1400" b="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193402"/>
            <a:ext cx="7668344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číslo snímku 3"/>
          <p:cNvSpPr txBox="1">
            <a:spLocks noGrp="1"/>
          </p:cNvSpPr>
          <p:nvPr/>
        </p:nvSpPr>
        <p:spPr bwMode="auto">
          <a:xfrm>
            <a:off x="7092280" y="6381328"/>
            <a:ext cx="1905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75FE58A-E0DE-44D6-BE6E-B895274EF4D6}" type="slidenum">
              <a:rPr lang="cs-CZ" sz="14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7</a:t>
            </a:fld>
            <a:endParaRPr lang="cs-CZ" sz="14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3402"/>
            <a:ext cx="1475656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285720" y="5313918"/>
            <a:ext cx="85189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sz="1800" dirty="0">
                <a:solidFill>
                  <a:srgbClr val="000000"/>
                </a:solidFill>
                <a:latin typeface="Calibri"/>
              </a:rPr>
              <a:t>Zdroj:</a:t>
            </a:r>
            <a:r>
              <a:rPr lang="cs-CZ" sz="20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PXE</a:t>
            </a:r>
            <a:endParaRPr lang="cs-CZ" sz="20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F888FEA-5B84-1D21-0851-444B178FE4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44" y="1772322"/>
            <a:ext cx="8337158" cy="331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038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7401" y="388378"/>
            <a:ext cx="8783960" cy="1033103"/>
          </a:xfrm>
        </p:spPr>
        <p:txBody>
          <a:bodyPr/>
          <a:lstStyle/>
          <a:p>
            <a:pPr algn="ctr">
              <a:lnSpc>
                <a:spcPts val="4000"/>
              </a:lnSpc>
            </a:pPr>
            <a:r>
              <a:rPr lang="cs-CZ" sz="3600" dirty="0">
                <a:solidFill>
                  <a:schemeClr val="tx2"/>
                </a:solidFill>
              </a:rPr>
              <a:t>Tuzemské zásoby a produkce zemního plynu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420829" y="1196753"/>
            <a:ext cx="8256586" cy="4792574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cs-CZ" sz="2400" dirty="0"/>
              <a:t>Tuzemská produkce v ČR pokrývá dlouhodobě pouze kolem 1-2 % české spotřeby. Výhodou ČR je rozvinutá plynárenská infrastruktura, výhodná poloha v centru tranzitních tras (to už ale neplatí) a velká kapacita uskladňování plynu, nikoliv vlastní zdroje. </a:t>
            </a:r>
            <a:r>
              <a:rPr lang="cs-CZ" sz="2400" b="1" dirty="0"/>
              <a:t>Bezpečnost zásobování zemním plynem ČR proto závisí na globálním vývoji plynárenských trhů a bezproblémovém mezinárodním obchodě.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2400" b="1" dirty="0"/>
              <a:t>Bioplyn a vodík to v nejbližších letech nezachrání.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7" name="Zástupný symbol pro číslo snímku 3"/>
          <p:cNvSpPr txBox="1">
            <a:spLocks noGrp="1"/>
          </p:cNvSpPr>
          <p:nvPr/>
        </p:nvSpPr>
        <p:spPr bwMode="auto">
          <a:xfrm>
            <a:off x="7308304" y="6284168"/>
            <a:ext cx="1655168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EDF1BD-E290-4699-9FD0-9C4EE71028A6}" type="slidenum">
              <a:rPr kumimoji="0" lang="cs-CZ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193402"/>
            <a:ext cx="7668344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číslo snímku 3"/>
          <p:cNvSpPr txBox="1">
            <a:spLocks noGrp="1"/>
          </p:cNvSpPr>
          <p:nvPr/>
        </p:nvSpPr>
        <p:spPr bwMode="auto">
          <a:xfrm>
            <a:off x="7092280" y="6381328"/>
            <a:ext cx="1905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5FE58A-E0DE-44D6-BE6E-B895274EF4D6}" type="slidenum">
              <a:rPr kumimoji="0" lang="cs-CZ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3402"/>
            <a:ext cx="1475656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3401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7401" y="908720"/>
            <a:ext cx="8783960" cy="792088"/>
          </a:xfrm>
        </p:spPr>
        <p:txBody>
          <a:bodyPr/>
          <a:lstStyle/>
          <a:p>
            <a:pPr algn="ctr">
              <a:lnSpc>
                <a:spcPts val="4000"/>
              </a:lnSpc>
            </a:pPr>
            <a:r>
              <a:rPr lang="cs-CZ" sz="3600" dirty="0">
                <a:solidFill>
                  <a:schemeClr val="tx2"/>
                </a:solidFill>
              </a:rPr>
              <a:t>Přeprava plynu přes ČR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420829" y="1622361"/>
            <a:ext cx="8256586" cy="4366965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2400" dirty="0"/>
              <a:t>Přeprava společnosti Net4Gas (data z doby před krizí)</a:t>
            </a:r>
          </a:p>
          <a:p>
            <a:pPr marL="0" indent="0">
              <a:buNone/>
            </a:pPr>
            <a:r>
              <a:rPr lang="cs-CZ" sz="2400" dirty="0"/>
              <a:t>				</a:t>
            </a:r>
          </a:p>
          <a:p>
            <a:pPr marL="0" indent="0">
              <a:buNone/>
            </a:pPr>
            <a:r>
              <a:rPr lang="cs-CZ" sz="2400" dirty="0"/>
              <a:t>Celková přeprava (mld. m3)		42 - 50</a:t>
            </a:r>
          </a:p>
          <a:p>
            <a:pPr marL="0" indent="0">
              <a:buNone/>
            </a:pPr>
            <a:r>
              <a:rPr lang="cs-CZ" sz="2400" dirty="0"/>
              <a:t>Z toho ČR (mld. m3)		  	  7 -   9</a:t>
            </a:r>
          </a:p>
          <a:p>
            <a:pPr marL="0" indent="0">
              <a:buNone/>
            </a:pPr>
            <a:r>
              <a:rPr lang="cs-CZ" sz="2400" dirty="0"/>
              <a:t>Tranzit (mld. m3)			33 – 43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b="1" dirty="0"/>
              <a:t>Po zprovoznění </a:t>
            </a:r>
            <a:r>
              <a:rPr lang="cs-CZ" sz="2400" b="1" dirty="0" err="1"/>
              <a:t>Nord</a:t>
            </a:r>
            <a:r>
              <a:rPr lang="cs-CZ" sz="2400" b="1" dirty="0"/>
              <a:t> Stream 2 se očekávalo zvýšení tranzitu o dalších cca 35 mld. m3. V nové realitě klesneme na historická minima.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7" name="Zástupný symbol pro číslo snímku 3"/>
          <p:cNvSpPr txBox="1">
            <a:spLocks noGrp="1"/>
          </p:cNvSpPr>
          <p:nvPr/>
        </p:nvSpPr>
        <p:spPr bwMode="auto">
          <a:xfrm>
            <a:off x="7308304" y="6284168"/>
            <a:ext cx="1655168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EDF1BD-E290-4699-9FD0-9C4EE71028A6}" type="slidenum">
              <a:rPr kumimoji="0" lang="cs-CZ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193402"/>
            <a:ext cx="7668344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číslo snímku 3"/>
          <p:cNvSpPr txBox="1">
            <a:spLocks noGrp="1"/>
          </p:cNvSpPr>
          <p:nvPr/>
        </p:nvSpPr>
        <p:spPr bwMode="auto">
          <a:xfrm>
            <a:off x="7092280" y="6381328"/>
            <a:ext cx="1905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5FE58A-E0DE-44D6-BE6E-B895274EF4D6}" type="slidenum">
              <a:rPr kumimoji="0" lang="cs-CZ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3402"/>
            <a:ext cx="1475656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5909498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 ENVIROS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FFF00"/>
      </a:accent1>
      <a:accent2>
        <a:srgbClr val="0083D7"/>
      </a:accent2>
      <a:accent3>
        <a:srgbClr val="FFFFFF"/>
      </a:accent3>
      <a:accent4>
        <a:srgbClr val="000000"/>
      </a:accent4>
      <a:accent5>
        <a:srgbClr val="FFFFAA"/>
      </a:accent5>
      <a:accent6>
        <a:srgbClr val="0076C3"/>
      </a:accent6>
      <a:hlink>
        <a:srgbClr val="FF0000"/>
      </a:hlink>
      <a:folHlink>
        <a:srgbClr val="00B400"/>
      </a:folHlink>
    </a:clrScheme>
    <a:fontScheme name="PRESENTATION ENVIRO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PRESENTATION ENVIR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ENVIRO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ENVIRO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ENVIRO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ENVIRO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ENVIRO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ENVIRO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12045</TotalTime>
  <Words>1028</Words>
  <Application>Microsoft Office PowerPoint</Application>
  <PresentationFormat>Předvádění na obrazovce (4:3)</PresentationFormat>
  <Paragraphs>200</Paragraphs>
  <Slides>26</Slides>
  <Notes>26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3" baseType="lpstr">
      <vt:lpstr>Arial</vt:lpstr>
      <vt:lpstr>Calibri</vt:lpstr>
      <vt:lpstr>Open Sans</vt:lpstr>
      <vt:lpstr>PT Sans</vt:lpstr>
      <vt:lpstr>Times</vt:lpstr>
      <vt:lpstr>Times New Roman</vt:lpstr>
      <vt:lpstr>PRESENTATION ENVIROS</vt:lpstr>
      <vt:lpstr>Vývoj cen energií ve světle ukrajinské krize      </vt:lpstr>
      <vt:lpstr>Vývoj cen energií 2012 - 2022</vt:lpstr>
      <vt:lpstr>Jak to vše loni začalo?</vt:lpstr>
      <vt:lpstr>Dlouhodobý cenový vývoj elektřiny a plynu  Cena ročního kontraktu na rok dopředu</vt:lpstr>
      <vt:lpstr>Poslední cenový vývoj elektřiny   Cena ročního kontraktu na rok 2023</vt:lpstr>
      <vt:lpstr>Vývoj rozdílu mezi cenou elektřiny v Německu a dodávky pro ČR</vt:lpstr>
      <vt:lpstr>Poslední cenový vývoj plynu  Cena ročního kontraktu na rok 2023</vt:lpstr>
      <vt:lpstr>Tuzemské zásoby a produkce zemního plynu</vt:lpstr>
      <vt:lpstr>Přeprava plynu přes ČR</vt:lpstr>
      <vt:lpstr>Zásobníky v ČR</vt:lpstr>
      <vt:lpstr>Toky plynu do Evropy jak jsme je dlouho znali...</vt:lpstr>
      <vt:lpstr>... a jak je známe dnes</vt:lpstr>
      <vt:lpstr>Poměry se radikálně mění.  Srovnání importů do Evropy 1H 2022/1H 2021</vt:lpstr>
      <vt:lpstr>Rusko bude prodávat hlavně Číně</vt:lpstr>
      <vt:lpstr>LNG importních kapacit do EU bude rychle přibývat</vt:lpstr>
      <vt:lpstr>Evropa ale musí přidat v LNG kontraktech Zdroj: IEA, Gas Market Report, Q3 2022</vt:lpstr>
      <vt:lpstr>Ceny plynu EU tradičně ležely mezi Asií a USA …ale to už neplatí  </vt:lpstr>
      <vt:lpstr>Při drahém plynu roste i poptávka po uhlí. A Evropa dovážela z Ruska hodně.</vt:lpstr>
      <vt:lpstr>Ceny ropy jsou překvapivě z komodit ZATÍM ještě nejpřijatelnější. Pokles ekonomiky je větší strašák než Ukrajina. </vt:lpstr>
      <vt:lpstr>Co na to jádro?</vt:lpstr>
      <vt:lpstr>Problém je tu už nyní – skokový nárůst cen pro koncové zákazníky</vt:lpstr>
      <vt:lpstr>A kdo za to vše může?</vt:lpstr>
      <vt:lpstr>Aspoň na něčem se EU shodla (kromě sankcí)</vt:lpstr>
      <vt:lpstr>A na něčem se shodla i vláda ČR</vt:lpstr>
      <vt:lpstr>A nějaké rady na závěr?</vt:lpstr>
      <vt:lpstr>Prezentace aplikace PowerPoint</vt:lpstr>
    </vt:vector>
  </TitlesOfParts>
  <Company>ENA s.r.o.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Dostupnost primárních zdrojů  pro efektivní rozvoj teplárenství</dc:title>
  <dc:creator>ENA</dc:creator>
  <cp:lastModifiedBy>Jiří Gavor</cp:lastModifiedBy>
  <cp:revision>493</cp:revision>
  <cp:lastPrinted>2013-04-24T06:18:56Z</cp:lastPrinted>
  <dcterms:created xsi:type="dcterms:W3CDTF">2009-09-15T08:42:20Z</dcterms:created>
  <dcterms:modified xsi:type="dcterms:W3CDTF">2022-10-11T17:34:47Z</dcterms:modified>
</cp:coreProperties>
</file>